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 id="2147483764" r:id="rId2"/>
  </p:sldMasterIdLst>
  <p:notesMasterIdLst>
    <p:notesMasterId r:id="rId27"/>
  </p:notesMasterIdLst>
  <p:sldIdLst>
    <p:sldId id="256" r:id="rId3"/>
    <p:sldId id="262" r:id="rId4"/>
    <p:sldId id="259" r:id="rId5"/>
    <p:sldId id="260" r:id="rId6"/>
    <p:sldId id="263" r:id="rId7"/>
    <p:sldId id="286" r:id="rId8"/>
    <p:sldId id="264" r:id="rId9"/>
    <p:sldId id="265" r:id="rId10"/>
    <p:sldId id="266" r:id="rId11"/>
    <p:sldId id="270" r:id="rId12"/>
    <p:sldId id="279" r:id="rId13"/>
    <p:sldId id="272" r:id="rId14"/>
    <p:sldId id="271" r:id="rId15"/>
    <p:sldId id="273" r:id="rId16"/>
    <p:sldId id="274" r:id="rId17"/>
    <p:sldId id="275" r:id="rId18"/>
    <p:sldId id="277" r:id="rId19"/>
    <p:sldId id="281" r:id="rId20"/>
    <p:sldId id="282" r:id="rId21"/>
    <p:sldId id="280" r:id="rId22"/>
    <p:sldId id="284" r:id="rId23"/>
    <p:sldId id="283" r:id="rId24"/>
    <p:sldId id="285" r:id="rId25"/>
    <p:sldId id="287"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6387" autoAdjust="0"/>
  </p:normalViewPr>
  <p:slideViewPr>
    <p:cSldViewPr snapToGrid="0">
      <p:cViewPr varScale="1">
        <p:scale>
          <a:sx n="55" d="100"/>
          <a:sy n="55" d="100"/>
        </p:scale>
        <p:origin x="98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microsoft.com/office/2016/11/relationships/changesInfo" Target="changesInfos/changesInfo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lorentios Economou" userId="04e0d54a49535943" providerId="LiveId" clId="{91FF223B-38EA-49E9-8AA3-89F99A51BF14}"/>
    <pc:docChg chg="undo custSel addSld delSld modSld sldOrd">
      <pc:chgData name="Florentios Economou" userId="04e0d54a49535943" providerId="LiveId" clId="{91FF223B-38EA-49E9-8AA3-89F99A51BF14}" dt="2023-09-03T03:07:03.263" v="1372" actId="20577"/>
      <pc:docMkLst>
        <pc:docMk/>
      </pc:docMkLst>
      <pc:sldChg chg="modSp mod">
        <pc:chgData name="Florentios Economou" userId="04e0d54a49535943" providerId="LiveId" clId="{91FF223B-38EA-49E9-8AA3-89F99A51BF14}" dt="2023-09-02T07:41:18.516" v="5" actId="20577"/>
        <pc:sldMkLst>
          <pc:docMk/>
          <pc:sldMk cId="1184337319" sldId="263"/>
        </pc:sldMkLst>
        <pc:spChg chg="mod">
          <ac:chgData name="Florentios Economou" userId="04e0d54a49535943" providerId="LiveId" clId="{91FF223B-38EA-49E9-8AA3-89F99A51BF14}" dt="2023-09-02T07:41:18.516" v="5" actId="20577"/>
          <ac:spMkLst>
            <pc:docMk/>
            <pc:sldMk cId="1184337319" sldId="263"/>
            <ac:spMk id="4" creationId="{0D4DBCC0-92EB-4D81-878D-EF493C06E781}"/>
          </ac:spMkLst>
        </pc:spChg>
      </pc:sldChg>
      <pc:sldChg chg="modSp mod">
        <pc:chgData name="Florentios Economou" userId="04e0d54a49535943" providerId="LiveId" clId="{91FF223B-38EA-49E9-8AA3-89F99A51BF14}" dt="2023-09-02T08:41:09.074" v="1344" actId="12"/>
        <pc:sldMkLst>
          <pc:docMk/>
          <pc:sldMk cId="2530729353" sldId="264"/>
        </pc:sldMkLst>
        <pc:spChg chg="mod">
          <ac:chgData name="Florentios Economou" userId="04e0d54a49535943" providerId="LiveId" clId="{91FF223B-38EA-49E9-8AA3-89F99A51BF14}" dt="2023-09-02T08:40:23.090" v="1299" actId="404"/>
          <ac:spMkLst>
            <pc:docMk/>
            <pc:sldMk cId="2530729353" sldId="264"/>
            <ac:spMk id="2" creationId="{80CF9765-6F7D-4DD6-8D62-7B42F87B9159}"/>
          </ac:spMkLst>
        </pc:spChg>
        <pc:spChg chg="mod">
          <ac:chgData name="Florentios Economou" userId="04e0d54a49535943" providerId="LiveId" clId="{91FF223B-38EA-49E9-8AA3-89F99A51BF14}" dt="2023-09-02T08:41:09.074" v="1344" actId="12"/>
          <ac:spMkLst>
            <pc:docMk/>
            <pc:sldMk cId="2530729353" sldId="264"/>
            <ac:spMk id="3" creationId="{89DD5231-532C-4AA7-83DF-63854AAAB58C}"/>
          </ac:spMkLst>
        </pc:spChg>
      </pc:sldChg>
      <pc:sldChg chg="modSp mod">
        <pc:chgData name="Florentios Economou" userId="04e0d54a49535943" providerId="LiveId" clId="{91FF223B-38EA-49E9-8AA3-89F99A51BF14}" dt="2023-09-02T11:20:44.290" v="1356" actId="20577"/>
        <pc:sldMkLst>
          <pc:docMk/>
          <pc:sldMk cId="934431149" sldId="265"/>
        </pc:sldMkLst>
        <pc:spChg chg="mod">
          <ac:chgData name="Florentios Economou" userId="04e0d54a49535943" providerId="LiveId" clId="{91FF223B-38EA-49E9-8AA3-89F99A51BF14}" dt="2023-09-02T11:20:44.290" v="1356" actId="20577"/>
          <ac:spMkLst>
            <pc:docMk/>
            <pc:sldMk cId="934431149" sldId="265"/>
            <ac:spMk id="3" creationId="{A89D334B-47E3-43A2-8852-D179E156AD24}"/>
          </ac:spMkLst>
        </pc:spChg>
      </pc:sldChg>
      <pc:sldChg chg="modSp mod">
        <pc:chgData name="Florentios Economou" userId="04e0d54a49535943" providerId="LiveId" clId="{91FF223B-38EA-49E9-8AA3-89F99A51BF14}" dt="2023-09-02T08:36:36.873" v="1205" actId="20577"/>
        <pc:sldMkLst>
          <pc:docMk/>
          <pc:sldMk cId="2753187670" sldId="266"/>
        </pc:sldMkLst>
        <pc:spChg chg="mod">
          <ac:chgData name="Florentios Economou" userId="04e0d54a49535943" providerId="LiveId" clId="{91FF223B-38EA-49E9-8AA3-89F99A51BF14}" dt="2023-09-02T08:36:36.873" v="1205" actId="20577"/>
          <ac:spMkLst>
            <pc:docMk/>
            <pc:sldMk cId="2753187670" sldId="266"/>
            <ac:spMk id="3" creationId="{74EA7EF0-B1A4-422E-9480-B5F4500292D3}"/>
          </ac:spMkLst>
        </pc:spChg>
      </pc:sldChg>
      <pc:sldChg chg="modSp del mod">
        <pc:chgData name="Florentios Economou" userId="04e0d54a49535943" providerId="LiveId" clId="{91FF223B-38EA-49E9-8AA3-89F99A51BF14}" dt="2023-09-02T08:41:10.768" v="1345" actId="47"/>
        <pc:sldMkLst>
          <pc:docMk/>
          <pc:sldMk cId="227323717" sldId="267"/>
        </pc:sldMkLst>
        <pc:spChg chg="mod">
          <ac:chgData name="Florentios Economou" userId="04e0d54a49535943" providerId="LiveId" clId="{91FF223B-38EA-49E9-8AA3-89F99A51BF14}" dt="2023-09-02T08:40:31.743" v="1300" actId="21"/>
          <ac:spMkLst>
            <pc:docMk/>
            <pc:sldMk cId="227323717" sldId="267"/>
            <ac:spMk id="3" creationId="{89DD5231-532C-4AA7-83DF-63854AAAB58C}"/>
          </ac:spMkLst>
        </pc:spChg>
      </pc:sldChg>
      <pc:sldChg chg="modSp mod">
        <pc:chgData name="Florentios Economou" userId="04e0d54a49535943" providerId="LiveId" clId="{91FF223B-38EA-49E9-8AA3-89F99A51BF14}" dt="2023-09-02T08:36:45.454" v="1207" actId="27636"/>
        <pc:sldMkLst>
          <pc:docMk/>
          <pc:sldMk cId="426338500" sldId="270"/>
        </pc:sldMkLst>
        <pc:spChg chg="mod">
          <ac:chgData name="Florentios Economou" userId="04e0d54a49535943" providerId="LiveId" clId="{91FF223B-38EA-49E9-8AA3-89F99A51BF14}" dt="2023-09-02T08:36:45.454" v="1207" actId="27636"/>
          <ac:spMkLst>
            <pc:docMk/>
            <pc:sldMk cId="426338500" sldId="270"/>
            <ac:spMk id="3" creationId="{949D7CED-2812-49BE-8E4D-602D5841DB70}"/>
          </ac:spMkLst>
        </pc:spChg>
      </pc:sldChg>
      <pc:sldChg chg="modSp new mod">
        <pc:chgData name="Florentios Economou" userId="04e0d54a49535943" providerId="LiveId" clId="{91FF223B-38EA-49E9-8AA3-89F99A51BF14}" dt="2023-09-02T07:56:19.629" v="490" actId="113"/>
        <pc:sldMkLst>
          <pc:docMk/>
          <pc:sldMk cId="257710405" sldId="280"/>
        </pc:sldMkLst>
        <pc:spChg chg="mod">
          <ac:chgData name="Florentios Economou" userId="04e0d54a49535943" providerId="LiveId" clId="{91FF223B-38EA-49E9-8AA3-89F99A51BF14}" dt="2023-09-02T07:53:05.954" v="334" actId="20577"/>
          <ac:spMkLst>
            <pc:docMk/>
            <pc:sldMk cId="257710405" sldId="280"/>
            <ac:spMk id="2" creationId="{9E97C91D-5083-43FF-8920-FFC01308157A}"/>
          </ac:spMkLst>
        </pc:spChg>
        <pc:spChg chg="mod">
          <ac:chgData name="Florentios Economou" userId="04e0d54a49535943" providerId="LiveId" clId="{91FF223B-38EA-49E9-8AA3-89F99A51BF14}" dt="2023-09-02T07:56:19.629" v="490" actId="113"/>
          <ac:spMkLst>
            <pc:docMk/>
            <pc:sldMk cId="257710405" sldId="280"/>
            <ac:spMk id="3" creationId="{18FCC4ED-C293-42A9-A2F2-3EC3DF9EC4BC}"/>
          </ac:spMkLst>
        </pc:spChg>
      </pc:sldChg>
      <pc:sldChg chg="modSp new mod">
        <pc:chgData name="Florentios Economou" userId="04e0d54a49535943" providerId="LiveId" clId="{91FF223B-38EA-49E9-8AA3-89F99A51BF14}" dt="2023-09-02T07:43:39.523" v="53" actId="20577"/>
        <pc:sldMkLst>
          <pc:docMk/>
          <pc:sldMk cId="2282409807" sldId="281"/>
        </pc:sldMkLst>
        <pc:spChg chg="mod">
          <ac:chgData name="Florentios Economou" userId="04e0d54a49535943" providerId="LiveId" clId="{91FF223B-38EA-49E9-8AA3-89F99A51BF14}" dt="2023-09-02T07:42:37.136" v="14" actId="404"/>
          <ac:spMkLst>
            <pc:docMk/>
            <pc:sldMk cId="2282409807" sldId="281"/>
            <ac:spMk id="2" creationId="{B99D051C-F776-444B-AC0D-7F7F7E5DDB70}"/>
          </ac:spMkLst>
        </pc:spChg>
        <pc:spChg chg="mod">
          <ac:chgData name="Florentios Economou" userId="04e0d54a49535943" providerId="LiveId" clId="{91FF223B-38EA-49E9-8AA3-89F99A51BF14}" dt="2023-09-02T07:43:39.523" v="53" actId="20577"/>
          <ac:spMkLst>
            <pc:docMk/>
            <pc:sldMk cId="2282409807" sldId="281"/>
            <ac:spMk id="3" creationId="{FCBE53CC-354D-4D2C-B23C-E2145AE4D1F6}"/>
          </ac:spMkLst>
        </pc:spChg>
      </pc:sldChg>
      <pc:sldChg chg="modSp new mod modNotesTx">
        <pc:chgData name="Florentios Economou" userId="04e0d54a49535943" providerId="LiveId" clId="{91FF223B-38EA-49E9-8AA3-89F99A51BF14}" dt="2023-09-02T07:52:11.780" v="323" actId="20577"/>
        <pc:sldMkLst>
          <pc:docMk/>
          <pc:sldMk cId="1003313047" sldId="282"/>
        </pc:sldMkLst>
        <pc:spChg chg="mod">
          <ac:chgData name="Florentios Economou" userId="04e0d54a49535943" providerId="LiveId" clId="{91FF223B-38EA-49E9-8AA3-89F99A51BF14}" dt="2023-09-02T07:45:58.345" v="117" actId="20577"/>
          <ac:spMkLst>
            <pc:docMk/>
            <pc:sldMk cId="1003313047" sldId="282"/>
            <ac:spMk id="2" creationId="{47A029BC-02C1-400D-A383-F5FB7FF76BA5}"/>
          </ac:spMkLst>
        </pc:spChg>
        <pc:spChg chg="mod">
          <ac:chgData name="Florentios Economou" userId="04e0d54a49535943" providerId="LiveId" clId="{91FF223B-38EA-49E9-8AA3-89F99A51BF14}" dt="2023-09-02T07:52:07.564" v="322" actId="20577"/>
          <ac:spMkLst>
            <pc:docMk/>
            <pc:sldMk cId="1003313047" sldId="282"/>
            <ac:spMk id="3" creationId="{35F0BC5A-4DEC-461D-A328-5D145F69EEE6}"/>
          </ac:spMkLst>
        </pc:spChg>
      </pc:sldChg>
      <pc:sldChg chg="addSp delSp modSp new mod ord modNotesTx">
        <pc:chgData name="Florentios Economou" userId="04e0d54a49535943" providerId="LiveId" clId="{91FF223B-38EA-49E9-8AA3-89F99A51BF14}" dt="2023-09-02T08:17:49.911" v="768"/>
        <pc:sldMkLst>
          <pc:docMk/>
          <pc:sldMk cId="18611603" sldId="283"/>
        </pc:sldMkLst>
        <pc:spChg chg="mod">
          <ac:chgData name="Florentios Economou" userId="04e0d54a49535943" providerId="LiveId" clId="{91FF223B-38EA-49E9-8AA3-89F99A51BF14}" dt="2023-09-02T08:15:38.858" v="741" actId="20577"/>
          <ac:spMkLst>
            <pc:docMk/>
            <pc:sldMk cId="18611603" sldId="283"/>
            <ac:spMk id="2" creationId="{BE233A19-B115-4FD0-B6E5-DB0887ADD9AF}"/>
          </ac:spMkLst>
        </pc:spChg>
        <pc:spChg chg="del">
          <ac:chgData name="Florentios Economou" userId="04e0d54a49535943" providerId="LiveId" clId="{91FF223B-38EA-49E9-8AA3-89F99A51BF14}" dt="2023-09-02T07:58:48.359" v="492" actId="478"/>
          <ac:spMkLst>
            <pc:docMk/>
            <pc:sldMk cId="18611603" sldId="283"/>
            <ac:spMk id="3" creationId="{FC28C464-37CF-4771-96FA-C1FA91D33254}"/>
          </ac:spMkLst>
        </pc:spChg>
        <pc:spChg chg="add mod">
          <ac:chgData name="Florentios Economou" userId="04e0d54a49535943" providerId="LiveId" clId="{91FF223B-38EA-49E9-8AA3-89F99A51BF14}" dt="2023-09-02T08:16:40.124" v="763" actId="1076"/>
          <ac:spMkLst>
            <pc:docMk/>
            <pc:sldMk cId="18611603" sldId="283"/>
            <ac:spMk id="6" creationId="{1C86827D-42D4-46A0-B623-0BDF82187EFE}"/>
          </ac:spMkLst>
        </pc:spChg>
        <pc:picChg chg="add mod">
          <ac:chgData name="Florentios Economou" userId="04e0d54a49535943" providerId="LiveId" clId="{91FF223B-38EA-49E9-8AA3-89F99A51BF14}" dt="2023-09-02T07:58:54.855" v="495" actId="1076"/>
          <ac:picMkLst>
            <pc:docMk/>
            <pc:sldMk cId="18611603" sldId="283"/>
            <ac:picMk id="5" creationId="{85A37264-953F-4E79-8175-D28FBFEE6584}"/>
          </ac:picMkLst>
        </pc:picChg>
      </pc:sldChg>
      <pc:sldChg chg="addSp delSp modSp new mod">
        <pc:chgData name="Florentios Economou" userId="04e0d54a49535943" providerId="LiveId" clId="{91FF223B-38EA-49E9-8AA3-89F99A51BF14}" dt="2023-09-02T08:20:42.878" v="840" actId="20577"/>
        <pc:sldMkLst>
          <pc:docMk/>
          <pc:sldMk cId="2595477669" sldId="284"/>
        </pc:sldMkLst>
        <pc:spChg chg="mod">
          <ac:chgData name="Florentios Economou" userId="04e0d54a49535943" providerId="LiveId" clId="{91FF223B-38EA-49E9-8AA3-89F99A51BF14}" dt="2023-09-02T08:00:26.172" v="570" actId="20577"/>
          <ac:spMkLst>
            <pc:docMk/>
            <pc:sldMk cId="2595477669" sldId="284"/>
            <ac:spMk id="2" creationId="{22869A92-B655-4816-B2E0-3B961A05EB3C}"/>
          </ac:spMkLst>
        </pc:spChg>
        <pc:spChg chg="del">
          <ac:chgData name="Florentios Economou" userId="04e0d54a49535943" providerId="LiveId" clId="{91FF223B-38EA-49E9-8AA3-89F99A51BF14}" dt="2023-09-02T08:00:12.204" v="523" actId="22"/>
          <ac:spMkLst>
            <pc:docMk/>
            <pc:sldMk cId="2595477669" sldId="284"/>
            <ac:spMk id="3" creationId="{273C285B-1401-4E57-83D2-EE8DE9CD98BD}"/>
          </ac:spMkLst>
        </pc:spChg>
        <pc:spChg chg="add mod">
          <ac:chgData name="Florentios Economou" userId="04e0d54a49535943" providerId="LiveId" clId="{91FF223B-38EA-49E9-8AA3-89F99A51BF14}" dt="2023-09-02T08:20:42.878" v="840" actId="20577"/>
          <ac:spMkLst>
            <pc:docMk/>
            <pc:sldMk cId="2595477669" sldId="284"/>
            <ac:spMk id="6" creationId="{6B93F6B7-E056-4604-927B-0104B3A1A41A}"/>
          </ac:spMkLst>
        </pc:spChg>
        <pc:picChg chg="add mod ord">
          <ac:chgData name="Florentios Economou" userId="04e0d54a49535943" providerId="LiveId" clId="{91FF223B-38EA-49E9-8AA3-89F99A51BF14}" dt="2023-09-02T08:00:29.384" v="571" actId="1076"/>
          <ac:picMkLst>
            <pc:docMk/>
            <pc:sldMk cId="2595477669" sldId="284"/>
            <ac:picMk id="5" creationId="{36E15875-EFD9-46A9-89E4-961090FBC971}"/>
          </ac:picMkLst>
        </pc:picChg>
      </pc:sldChg>
      <pc:sldChg chg="modSp new mod modNotesTx">
        <pc:chgData name="Florentios Economou" userId="04e0d54a49535943" providerId="LiveId" clId="{91FF223B-38EA-49E9-8AA3-89F99A51BF14}" dt="2023-09-03T03:07:03.263" v="1372" actId="20577"/>
        <pc:sldMkLst>
          <pc:docMk/>
          <pc:sldMk cId="116568076" sldId="285"/>
        </pc:sldMkLst>
        <pc:spChg chg="mod">
          <ac:chgData name="Florentios Economou" userId="04e0d54a49535943" providerId="LiveId" clId="{91FF223B-38EA-49E9-8AA3-89F99A51BF14}" dt="2023-09-02T08:20:50.094" v="850" actId="20577"/>
          <ac:spMkLst>
            <pc:docMk/>
            <pc:sldMk cId="116568076" sldId="285"/>
            <ac:spMk id="2" creationId="{188DC7DD-4EA4-46BF-8C22-50FC31B79CBC}"/>
          </ac:spMkLst>
        </pc:spChg>
        <pc:spChg chg="mod">
          <ac:chgData name="Florentios Economou" userId="04e0d54a49535943" providerId="LiveId" clId="{91FF223B-38EA-49E9-8AA3-89F99A51BF14}" dt="2023-09-03T03:07:03.263" v="1372" actId="20577"/>
          <ac:spMkLst>
            <pc:docMk/>
            <pc:sldMk cId="116568076" sldId="285"/>
            <ac:spMk id="3" creationId="{A9E0DB26-D538-42FB-9158-0DA2D3E72510}"/>
          </ac:spMkLst>
        </pc:spChg>
      </pc:sldChg>
      <pc:sldChg chg="addSp delSp modSp new mod modNotesTx">
        <pc:chgData name="Florentios Economou" userId="04e0d54a49535943" providerId="LiveId" clId="{91FF223B-38EA-49E9-8AA3-89F99A51BF14}" dt="2023-09-02T11:10:46.182" v="1355" actId="20577"/>
        <pc:sldMkLst>
          <pc:docMk/>
          <pc:sldMk cId="2945638920" sldId="286"/>
        </pc:sldMkLst>
        <pc:spChg chg="mod">
          <ac:chgData name="Florentios Economou" userId="04e0d54a49535943" providerId="LiveId" clId="{91FF223B-38EA-49E9-8AA3-89F99A51BF14}" dt="2023-09-02T08:36:12.076" v="1198"/>
          <ac:spMkLst>
            <pc:docMk/>
            <pc:sldMk cId="2945638920" sldId="286"/>
            <ac:spMk id="2" creationId="{803E2D84-4763-4FB5-AE58-4F70304CFD84}"/>
          </ac:spMkLst>
        </pc:spChg>
        <pc:spChg chg="del">
          <ac:chgData name="Florentios Economou" userId="04e0d54a49535943" providerId="LiveId" clId="{91FF223B-38EA-49E9-8AA3-89F99A51BF14}" dt="2023-09-02T08:27:09.214" v="1010" actId="3680"/>
          <ac:spMkLst>
            <pc:docMk/>
            <pc:sldMk cId="2945638920" sldId="286"/>
            <ac:spMk id="3" creationId="{07BBA853-25DF-425E-A49D-32EE9E9BE8A0}"/>
          </ac:spMkLst>
        </pc:spChg>
        <pc:graphicFrameChg chg="add mod ord modGraphic">
          <ac:chgData name="Florentios Economou" userId="04e0d54a49535943" providerId="LiveId" clId="{91FF223B-38EA-49E9-8AA3-89F99A51BF14}" dt="2023-09-02T11:10:46.182" v="1355" actId="20577"/>
          <ac:graphicFrameMkLst>
            <pc:docMk/>
            <pc:sldMk cId="2945638920" sldId="286"/>
            <ac:graphicFrameMk id="4" creationId="{B1585FF5-3F0A-42C2-971F-EA64C778B749}"/>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59513B-E885-453A-ACA5-7DB8B4C9692B}" type="datetimeFigureOut">
              <a:rPr lang="en-US" smtClean="0"/>
              <a:t>9/25/2023</a:t>
            </a:fld>
            <a:endParaRPr lang="en-US"/>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1A8651-CF04-458C-8FDD-9F3A4DACD82D}" type="slidenum">
              <a:rPr lang="en-US" smtClean="0"/>
              <a:t>‹#›</a:t>
            </a:fld>
            <a:endParaRPr lang="en-US"/>
          </a:p>
        </p:txBody>
      </p:sp>
    </p:spTree>
    <p:extLst>
      <p:ext uri="{BB962C8B-B14F-4D97-AF65-F5344CB8AC3E}">
        <p14:creationId xmlns:p14="http://schemas.microsoft.com/office/powerpoint/2010/main" val="2074516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3</a:t>
            </a:fld>
            <a:endParaRPr lang="en-US"/>
          </a:p>
        </p:txBody>
      </p:sp>
    </p:spTree>
    <p:extLst>
      <p:ext uri="{BB962C8B-B14F-4D97-AF65-F5344CB8AC3E}">
        <p14:creationId xmlns:p14="http://schemas.microsoft.com/office/powerpoint/2010/main" val="28700923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14</a:t>
            </a:fld>
            <a:endParaRPr lang="en-US"/>
          </a:p>
        </p:txBody>
      </p:sp>
    </p:spTree>
    <p:extLst>
      <p:ext uri="{BB962C8B-B14F-4D97-AF65-F5344CB8AC3E}">
        <p14:creationId xmlns:p14="http://schemas.microsoft.com/office/powerpoint/2010/main" val="26639128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16</a:t>
            </a:fld>
            <a:endParaRPr lang="en-US"/>
          </a:p>
        </p:txBody>
      </p:sp>
    </p:spTree>
    <p:extLst>
      <p:ext uri="{BB962C8B-B14F-4D97-AF65-F5344CB8AC3E}">
        <p14:creationId xmlns:p14="http://schemas.microsoft.com/office/powerpoint/2010/main" val="36374584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17</a:t>
            </a:fld>
            <a:endParaRPr lang="en-US"/>
          </a:p>
        </p:txBody>
      </p:sp>
    </p:spTree>
    <p:extLst>
      <p:ext uri="{BB962C8B-B14F-4D97-AF65-F5344CB8AC3E}">
        <p14:creationId xmlns:p14="http://schemas.microsoft.com/office/powerpoint/2010/main" val="25686552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l"/>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19</a:t>
            </a:fld>
            <a:endParaRPr lang="en-US"/>
          </a:p>
        </p:txBody>
      </p:sp>
    </p:spTree>
    <p:extLst>
      <p:ext uri="{BB962C8B-B14F-4D97-AF65-F5344CB8AC3E}">
        <p14:creationId xmlns:p14="http://schemas.microsoft.com/office/powerpoint/2010/main" val="3711439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l"/>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22</a:t>
            </a:fld>
            <a:endParaRPr lang="en-US"/>
          </a:p>
        </p:txBody>
      </p:sp>
    </p:spTree>
    <p:extLst>
      <p:ext uri="{BB962C8B-B14F-4D97-AF65-F5344CB8AC3E}">
        <p14:creationId xmlns:p14="http://schemas.microsoft.com/office/powerpoint/2010/main" val="35069444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l"/>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23</a:t>
            </a:fld>
            <a:endParaRPr lang="en-US"/>
          </a:p>
        </p:txBody>
      </p:sp>
    </p:spTree>
    <p:extLst>
      <p:ext uri="{BB962C8B-B14F-4D97-AF65-F5344CB8AC3E}">
        <p14:creationId xmlns:p14="http://schemas.microsoft.com/office/powerpoint/2010/main" val="17764818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l"/>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24</a:t>
            </a:fld>
            <a:endParaRPr lang="en-US"/>
          </a:p>
        </p:txBody>
      </p:sp>
    </p:spTree>
    <p:extLst>
      <p:ext uri="{BB962C8B-B14F-4D97-AF65-F5344CB8AC3E}">
        <p14:creationId xmlns:p14="http://schemas.microsoft.com/office/powerpoint/2010/main" val="21623944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4</a:t>
            </a:fld>
            <a:endParaRPr lang="en-US"/>
          </a:p>
        </p:txBody>
      </p:sp>
    </p:spTree>
    <p:extLst>
      <p:ext uri="{BB962C8B-B14F-4D97-AF65-F5344CB8AC3E}">
        <p14:creationId xmlns:p14="http://schemas.microsoft.com/office/powerpoint/2010/main" val="10550575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5</a:t>
            </a:fld>
            <a:endParaRPr lang="en-US"/>
          </a:p>
        </p:txBody>
      </p:sp>
    </p:spTree>
    <p:extLst>
      <p:ext uri="{BB962C8B-B14F-4D97-AF65-F5344CB8AC3E}">
        <p14:creationId xmlns:p14="http://schemas.microsoft.com/office/powerpoint/2010/main" val="42415167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6</a:t>
            </a:fld>
            <a:endParaRPr lang="en-US"/>
          </a:p>
        </p:txBody>
      </p:sp>
    </p:spTree>
    <p:extLst>
      <p:ext uri="{BB962C8B-B14F-4D97-AF65-F5344CB8AC3E}">
        <p14:creationId xmlns:p14="http://schemas.microsoft.com/office/powerpoint/2010/main" val="28152559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7</a:t>
            </a:fld>
            <a:endParaRPr lang="en-US"/>
          </a:p>
        </p:txBody>
      </p:sp>
    </p:spTree>
    <p:extLst>
      <p:ext uri="{BB962C8B-B14F-4D97-AF65-F5344CB8AC3E}">
        <p14:creationId xmlns:p14="http://schemas.microsoft.com/office/powerpoint/2010/main" val="20400723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8</a:t>
            </a:fld>
            <a:endParaRPr lang="en-US"/>
          </a:p>
        </p:txBody>
      </p:sp>
    </p:spTree>
    <p:extLst>
      <p:ext uri="{BB962C8B-B14F-4D97-AF65-F5344CB8AC3E}">
        <p14:creationId xmlns:p14="http://schemas.microsoft.com/office/powerpoint/2010/main" val="15025822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9</a:t>
            </a:fld>
            <a:endParaRPr lang="en-US"/>
          </a:p>
        </p:txBody>
      </p:sp>
    </p:spTree>
    <p:extLst>
      <p:ext uri="{BB962C8B-B14F-4D97-AF65-F5344CB8AC3E}">
        <p14:creationId xmlns:p14="http://schemas.microsoft.com/office/powerpoint/2010/main" val="39382334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sz="1800" b="0" i="0" u="none" strike="noStrike" baseline="0" dirty="0">
              <a:solidFill>
                <a:srgbClr val="000000"/>
              </a:solidFill>
              <a:latin typeface="Times New Roman" panose="02020603050405020304" pitchFamily="18" charset="0"/>
            </a:endParaRPr>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10</a:t>
            </a:fld>
            <a:endParaRPr lang="en-US"/>
          </a:p>
        </p:txBody>
      </p:sp>
    </p:spTree>
    <p:extLst>
      <p:ext uri="{BB962C8B-B14F-4D97-AF65-F5344CB8AC3E}">
        <p14:creationId xmlns:p14="http://schemas.microsoft.com/office/powerpoint/2010/main" val="35107718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11</a:t>
            </a:fld>
            <a:endParaRPr lang="en-US"/>
          </a:p>
        </p:txBody>
      </p:sp>
    </p:spTree>
    <p:extLst>
      <p:ext uri="{BB962C8B-B14F-4D97-AF65-F5344CB8AC3E}">
        <p14:creationId xmlns:p14="http://schemas.microsoft.com/office/powerpoint/2010/main" val="799685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hyperlink" Target="https://life-climamed.eu/home" TargetMode="External"/><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5.jpeg"/><Relationship Id="rId4" Type="http://schemas.openxmlformats.org/officeDocument/2006/relationships/image" Target="../media/image4.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9636A-185B-45F7-8395-AC051567D6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l-GR"/>
          </a:p>
        </p:txBody>
      </p:sp>
      <p:sp>
        <p:nvSpPr>
          <p:cNvPr id="3" name="Subtitle 2">
            <a:extLst>
              <a:ext uri="{FF2B5EF4-FFF2-40B4-BE49-F238E27FC236}">
                <a16:creationId xmlns:a16="http://schemas.microsoft.com/office/drawing/2014/main" id="{A4C774D5-6F8B-4DD6-A5AF-09E49A93A5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l-GR"/>
          </a:p>
        </p:txBody>
      </p:sp>
      <p:sp>
        <p:nvSpPr>
          <p:cNvPr id="4" name="Date Placeholder 3">
            <a:extLst>
              <a:ext uri="{FF2B5EF4-FFF2-40B4-BE49-F238E27FC236}">
                <a16:creationId xmlns:a16="http://schemas.microsoft.com/office/drawing/2014/main" id="{7C681897-D60A-43E3-8645-56DE4D477ABA}"/>
              </a:ext>
            </a:extLst>
          </p:cNvPr>
          <p:cNvSpPr>
            <a:spLocks noGrp="1"/>
          </p:cNvSpPr>
          <p:nvPr>
            <p:ph type="dt" sz="half" idx="10"/>
          </p:nvPr>
        </p:nvSpPr>
        <p:spPr/>
        <p:txBody>
          <a:bodyPr/>
          <a:lstStyle/>
          <a:p>
            <a:fld id="{9F848329-3FD5-45E9-834A-5BD8DB4D6813}" type="datetimeFigureOut">
              <a:rPr lang="el-GR" smtClean="0"/>
              <a:t>25/9/2023</a:t>
            </a:fld>
            <a:endParaRPr lang="el-GR"/>
          </a:p>
        </p:txBody>
      </p:sp>
      <p:sp>
        <p:nvSpPr>
          <p:cNvPr id="5" name="Footer Placeholder 4">
            <a:extLst>
              <a:ext uri="{FF2B5EF4-FFF2-40B4-BE49-F238E27FC236}">
                <a16:creationId xmlns:a16="http://schemas.microsoft.com/office/drawing/2014/main" id="{79D7DD69-35DB-472D-BF5B-A897B8E84BB0}"/>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5AC924F4-68F6-4979-9168-0E183960F3F7}"/>
              </a:ext>
            </a:extLst>
          </p:cNvPr>
          <p:cNvSpPr>
            <a:spLocks noGrp="1"/>
          </p:cNvSpPr>
          <p:nvPr>
            <p:ph type="sldNum" sz="quarter" idx="12"/>
          </p:nvPr>
        </p:nvSpPr>
        <p:spPr/>
        <p:txBody>
          <a:bodyPr/>
          <a:lstStyle/>
          <a:p>
            <a:fld id="{21A410FD-FD70-416D-B501-19460E02587D}" type="slidenum">
              <a:rPr lang="el-GR" smtClean="0"/>
              <a:t>‹#›</a:t>
            </a:fld>
            <a:endParaRPr lang="el-GR"/>
          </a:p>
        </p:txBody>
      </p:sp>
    </p:spTree>
    <p:extLst>
      <p:ext uri="{BB962C8B-B14F-4D97-AF65-F5344CB8AC3E}">
        <p14:creationId xmlns:p14="http://schemas.microsoft.com/office/powerpoint/2010/main" val="746237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A4768-C307-4114-8237-F15417F708CD}"/>
              </a:ext>
            </a:extLst>
          </p:cNvPr>
          <p:cNvSpPr>
            <a:spLocks noGrp="1"/>
          </p:cNvSpPr>
          <p:nvPr>
            <p:ph type="title"/>
          </p:nvPr>
        </p:nvSpPr>
        <p:spPr/>
        <p:txBody>
          <a:bodyPr/>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0A48F503-2168-478E-951A-D5A8B772ECE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FEBE9915-68D6-45EE-8549-8545F17B8443}"/>
              </a:ext>
            </a:extLst>
          </p:cNvPr>
          <p:cNvSpPr>
            <a:spLocks noGrp="1"/>
          </p:cNvSpPr>
          <p:nvPr>
            <p:ph type="dt" sz="half" idx="10"/>
          </p:nvPr>
        </p:nvSpPr>
        <p:spPr/>
        <p:txBody>
          <a:bodyPr/>
          <a:lstStyle/>
          <a:p>
            <a:fld id="{9F848329-3FD5-45E9-834A-5BD8DB4D6813}" type="datetimeFigureOut">
              <a:rPr lang="el-GR" smtClean="0"/>
              <a:t>25/9/2023</a:t>
            </a:fld>
            <a:endParaRPr lang="el-GR"/>
          </a:p>
        </p:txBody>
      </p:sp>
      <p:sp>
        <p:nvSpPr>
          <p:cNvPr id="5" name="Footer Placeholder 4">
            <a:extLst>
              <a:ext uri="{FF2B5EF4-FFF2-40B4-BE49-F238E27FC236}">
                <a16:creationId xmlns:a16="http://schemas.microsoft.com/office/drawing/2014/main" id="{5160BB80-98CE-4DD4-AF11-63CA92A8E28D}"/>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53957D78-321B-4271-BDB0-72C0A2B2C3BB}"/>
              </a:ext>
            </a:extLst>
          </p:cNvPr>
          <p:cNvSpPr>
            <a:spLocks noGrp="1"/>
          </p:cNvSpPr>
          <p:nvPr>
            <p:ph type="sldNum" sz="quarter" idx="12"/>
          </p:nvPr>
        </p:nvSpPr>
        <p:spPr/>
        <p:txBody>
          <a:bodyPr/>
          <a:lstStyle/>
          <a:p>
            <a:fld id="{21A410FD-FD70-416D-B501-19460E02587D}" type="slidenum">
              <a:rPr lang="el-GR" smtClean="0"/>
              <a:t>‹#›</a:t>
            </a:fld>
            <a:endParaRPr lang="el-GR"/>
          </a:p>
        </p:txBody>
      </p:sp>
    </p:spTree>
    <p:extLst>
      <p:ext uri="{BB962C8B-B14F-4D97-AF65-F5344CB8AC3E}">
        <p14:creationId xmlns:p14="http://schemas.microsoft.com/office/powerpoint/2010/main" val="2483425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A4B305-8A1F-4E5B-87DE-28B9B5447DE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4784778E-39A1-45B8-AA02-6B6E660EC82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908FE97D-C7FF-442C-8093-55CC0BD8899B}"/>
              </a:ext>
            </a:extLst>
          </p:cNvPr>
          <p:cNvSpPr>
            <a:spLocks noGrp="1"/>
          </p:cNvSpPr>
          <p:nvPr>
            <p:ph type="dt" sz="half" idx="10"/>
          </p:nvPr>
        </p:nvSpPr>
        <p:spPr/>
        <p:txBody>
          <a:bodyPr/>
          <a:lstStyle/>
          <a:p>
            <a:fld id="{9F848329-3FD5-45E9-834A-5BD8DB4D6813}" type="datetimeFigureOut">
              <a:rPr lang="el-GR" smtClean="0"/>
              <a:t>25/9/2023</a:t>
            </a:fld>
            <a:endParaRPr lang="el-GR"/>
          </a:p>
        </p:txBody>
      </p:sp>
      <p:sp>
        <p:nvSpPr>
          <p:cNvPr id="5" name="Footer Placeholder 4">
            <a:extLst>
              <a:ext uri="{FF2B5EF4-FFF2-40B4-BE49-F238E27FC236}">
                <a16:creationId xmlns:a16="http://schemas.microsoft.com/office/drawing/2014/main" id="{94F2A1F5-7921-44D5-911E-62C19BE9B429}"/>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E8F3C350-9ED7-4508-8C24-5928792CC81B}"/>
              </a:ext>
            </a:extLst>
          </p:cNvPr>
          <p:cNvSpPr>
            <a:spLocks noGrp="1"/>
          </p:cNvSpPr>
          <p:nvPr>
            <p:ph type="sldNum" sz="quarter" idx="12"/>
          </p:nvPr>
        </p:nvSpPr>
        <p:spPr/>
        <p:txBody>
          <a:bodyPr/>
          <a:lstStyle/>
          <a:p>
            <a:fld id="{21A410FD-FD70-416D-B501-19460E02587D}" type="slidenum">
              <a:rPr lang="el-GR" smtClean="0"/>
              <a:t>‹#›</a:t>
            </a:fld>
            <a:endParaRPr lang="el-GR"/>
          </a:p>
        </p:txBody>
      </p:sp>
    </p:spTree>
    <p:extLst>
      <p:ext uri="{BB962C8B-B14F-4D97-AF65-F5344CB8AC3E}">
        <p14:creationId xmlns:p14="http://schemas.microsoft.com/office/powerpoint/2010/main" val="12998960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398324"/>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latin typeface="Cambria" panose="02040503050406030204" pitchFamily="18" charset="0"/>
                <a:ea typeface="Cambria" panose="02040503050406030204" pitchFamily="18" charset="0"/>
              </a:defRPr>
            </a:lvl1pPr>
          </a:lstStyle>
          <a:p>
            <a:r>
              <a:rPr lang="en-US" dirty="0"/>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Cambria" panose="02040503050406030204" pitchFamily="18" charset="0"/>
                <a:ea typeface="Cambria" panose="020405030504060302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5" name="Footer Placeholder 4"/>
          <p:cNvSpPr>
            <a:spLocks noGrp="1"/>
          </p:cNvSpPr>
          <p:nvPr>
            <p:ph type="ftr" sz="quarter" idx="11"/>
          </p:nvPr>
        </p:nvSpPr>
        <p:spPr>
          <a:xfrm>
            <a:off x="90516" y="6432147"/>
            <a:ext cx="3049848" cy="365125"/>
          </a:xfrm>
        </p:spPr>
        <p:txBody>
          <a:bodyPr/>
          <a:lstStyle/>
          <a:p>
            <a:r>
              <a:rPr lang="en-US" dirty="0">
                <a:latin typeface="DejaVuSans-Bold"/>
              </a:rPr>
              <a:t>ClimaMED - LIFE17 CCM/GR/000087</a:t>
            </a:r>
            <a:endParaRPr lang="el-G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E9966B17-C29E-F785-8C5C-D60AEFCA9982}"/>
              </a:ext>
            </a:extLst>
          </p:cNvPr>
          <p:cNvPicPr>
            <a:picLocks noChangeAspect="1"/>
          </p:cNvPicPr>
          <p:nvPr userDrawn="1"/>
        </p:nvPicPr>
        <p:blipFill>
          <a:blip r:embed="rId2"/>
          <a:stretch>
            <a:fillRect/>
          </a:stretch>
        </p:blipFill>
        <p:spPr>
          <a:xfrm>
            <a:off x="4607303" y="417815"/>
            <a:ext cx="2687772" cy="773824"/>
          </a:xfrm>
          <a:prstGeom prst="rect">
            <a:avLst/>
          </a:prstGeom>
        </p:spPr>
      </p:pic>
      <p:pic>
        <p:nvPicPr>
          <p:cNvPr id="11" name="Picture 10">
            <a:extLst>
              <a:ext uri="{FF2B5EF4-FFF2-40B4-BE49-F238E27FC236}">
                <a16:creationId xmlns:a16="http://schemas.microsoft.com/office/drawing/2014/main" id="{682B7DC8-7201-7A93-A287-CB9F96E55BED}"/>
              </a:ext>
            </a:extLst>
          </p:cNvPr>
          <p:cNvPicPr/>
          <p:nvPr userDrawn="1"/>
        </p:nvPicPr>
        <p:blipFill>
          <a:blip r:embed="rId3" cstate="hqprint">
            <a:extLst>
              <a:ext uri="{28A0092B-C50C-407E-A947-70E740481C1C}">
                <a14:useLocalDpi xmlns:a14="http://schemas.microsoft.com/office/drawing/2010/main" val="0"/>
              </a:ext>
            </a:extLst>
          </a:blip>
          <a:stretch>
            <a:fillRect/>
          </a:stretch>
        </p:blipFill>
        <p:spPr>
          <a:xfrm>
            <a:off x="267627" y="248075"/>
            <a:ext cx="1146419" cy="95410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2" name="Picture 11">
            <a:extLst>
              <a:ext uri="{FF2B5EF4-FFF2-40B4-BE49-F238E27FC236}">
                <a16:creationId xmlns:a16="http://schemas.microsoft.com/office/drawing/2014/main" id="{9960DF3F-37A7-7CE4-A30F-3708AA1C8DE6}"/>
              </a:ext>
            </a:extLst>
          </p:cNvPr>
          <p:cNvPicPr>
            <a:picLocks noChangeAspect="1"/>
          </p:cNvPicPr>
          <p:nvPr userDrawn="1"/>
        </p:nvPicPr>
        <p:blipFill>
          <a:blip r:embed="rId4"/>
          <a:stretch>
            <a:fillRect/>
          </a:stretch>
        </p:blipFill>
        <p:spPr>
          <a:xfrm>
            <a:off x="10805097" y="274229"/>
            <a:ext cx="959785" cy="118121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5894066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mbria" panose="02040503050406030204" pitchFamily="18" charset="0"/>
                <a:ea typeface="Cambria" panose="02040503050406030204" pitchFamily="18"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Cambria" panose="02040503050406030204" pitchFamily="18" charset="0"/>
                <a:ea typeface="Cambria" panose="02040503050406030204" pitchFamily="18" charset="0"/>
              </a:defRPr>
            </a:lvl1pPr>
            <a:lvl2pPr>
              <a:defRPr>
                <a:latin typeface="Cambria" panose="02040503050406030204" pitchFamily="18" charset="0"/>
                <a:ea typeface="Cambria" panose="02040503050406030204" pitchFamily="18" charset="0"/>
              </a:defRPr>
            </a:lvl2pPr>
            <a:lvl3pPr>
              <a:defRPr>
                <a:latin typeface="Cambria" panose="02040503050406030204" pitchFamily="18" charset="0"/>
                <a:ea typeface="Cambria" panose="02040503050406030204" pitchFamily="18" charset="0"/>
              </a:defRPr>
            </a:lvl3pPr>
            <a:lvl4pPr>
              <a:defRPr>
                <a:latin typeface="Cambria" panose="02040503050406030204" pitchFamily="18" charset="0"/>
                <a:ea typeface="Cambria" panose="02040503050406030204" pitchFamily="18" charset="0"/>
              </a:defRPr>
            </a:lvl4pPr>
            <a:lvl5pPr>
              <a:defRPr>
                <a:latin typeface="Cambria" panose="02040503050406030204" pitchFamily="18" charset="0"/>
                <a:ea typeface="Cambria" panose="020405030504060302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pic>
        <p:nvPicPr>
          <p:cNvPr id="7" name="Picture 6">
            <a:extLst>
              <a:ext uri="{FF2B5EF4-FFF2-40B4-BE49-F238E27FC236}">
                <a16:creationId xmlns:a16="http://schemas.microsoft.com/office/drawing/2014/main" id="{EB2014A7-E1F1-583C-9844-52A8A87E88AA}"/>
              </a:ext>
            </a:extLst>
          </p:cNvPr>
          <p:cNvPicPr>
            <a:picLocks noChangeAspect="1"/>
          </p:cNvPicPr>
          <p:nvPr userDrawn="1"/>
        </p:nvPicPr>
        <p:blipFill>
          <a:blip r:embed="rId2"/>
          <a:stretch>
            <a:fillRect/>
          </a:stretch>
        </p:blipFill>
        <p:spPr>
          <a:xfrm>
            <a:off x="369792" y="243278"/>
            <a:ext cx="1864821" cy="536892"/>
          </a:xfrm>
          <a:prstGeom prst="rect">
            <a:avLst/>
          </a:prstGeom>
        </p:spPr>
      </p:pic>
      <p:sp>
        <p:nvSpPr>
          <p:cNvPr id="8" name="TextBox 7">
            <a:extLst>
              <a:ext uri="{FF2B5EF4-FFF2-40B4-BE49-F238E27FC236}">
                <a16:creationId xmlns:a16="http://schemas.microsoft.com/office/drawing/2014/main" id="{162356A5-6856-A554-2E9A-9A6D80AD84B8}"/>
              </a:ext>
            </a:extLst>
          </p:cNvPr>
          <p:cNvSpPr txBox="1"/>
          <p:nvPr userDrawn="1"/>
        </p:nvSpPr>
        <p:spPr>
          <a:xfrm>
            <a:off x="44374" y="6502111"/>
            <a:ext cx="2582057" cy="276999"/>
          </a:xfrm>
          <a:prstGeom prst="rect">
            <a:avLst/>
          </a:prstGeom>
          <a:noFill/>
        </p:spPr>
        <p:txBody>
          <a:bodyPr wrap="square" rtlCol="0">
            <a:spAutoFit/>
          </a:bodyPr>
          <a:lstStyle/>
          <a:p>
            <a:r>
              <a:rPr lang="en-US" sz="1200" dirty="0">
                <a:solidFill>
                  <a:schemeClr val="bg1"/>
                </a:solidFill>
                <a:hlinkClick r:id="rId3">
                  <a:extLst>
                    <a:ext uri="{A12FA001-AC4F-418D-AE19-62706E023703}">
                      <ahyp:hlinkClr xmlns:ahyp="http://schemas.microsoft.com/office/drawing/2018/hyperlinkcolor" xmlns="" val="tx"/>
                    </a:ext>
                  </a:extLst>
                </a:hlinkClick>
              </a:rPr>
              <a:t>https://life-climamed.eu/home</a:t>
            </a:r>
            <a:r>
              <a:rPr lang="en-US" sz="1200" dirty="0">
                <a:solidFill>
                  <a:schemeClr val="bg1"/>
                </a:solidFill>
              </a:rPr>
              <a:t> </a:t>
            </a:r>
            <a:endParaRPr lang="el-GR" sz="1200" dirty="0">
              <a:solidFill>
                <a:schemeClr val="bg1"/>
              </a:solidFill>
            </a:endParaRPr>
          </a:p>
        </p:txBody>
      </p:sp>
      <p:sp>
        <p:nvSpPr>
          <p:cNvPr id="10" name="Rectangle 9">
            <a:extLst>
              <a:ext uri="{FF2B5EF4-FFF2-40B4-BE49-F238E27FC236}">
                <a16:creationId xmlns:a16="http://schemas.microsoft.com/office/drawing/2014/main" id="{5A5E1276-BB9A-06C7-C827-FEAC8AC6EEAD}"/>
              </a:ext>
            </a:extLst>
          </p:cNvPr>
          <p:cNvSpPr/>
          <p:nvPr userDrawn="1"/>
        </p:nvSpPr>
        <p:spPr>
          <a:xfrm>
            <a:off x="3175" y="6321108"/>
            <a:ext cx="12188825" cy="53689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Footer Placeholder 4">
            <a:extLst>
              <a:ext uri="{FF2B5EF4-FFF2-40B4-BE49-F238E27FC236}">
                <a16:creationId xmlns:a16="http://schemas.microsoft.com/office/drawing/2014/main" id="{01C1EF8D-CC7D-BD8D-20D0-9D349D2BB86B}"/>
              </a:ext>
            </a:extLst>
          </p:cNvPr>
          <p:cNvSpPr txBox="1">
            <a:spLocks/>
          </p:cNvSpPr>
          <p:nvPr userDrawn="1"/>
        </p:nvSpPr>
        <p:spPr>
          <a:xfrm>
            <a:off x="9262994" y="6413985"/>
            <a:ext cx="2250618" cy="365125"/>
          </a:xfrm>
          <a:prstGeom prst="rect">
            <a:avLst/>
          </a:prstGeom>
        </p:spPr>
        <p:txBody>
          <a:bodyPr vert="horz" lIns="91440" tIns="45720" rIns="91440" bIns="45720" rtlCol="0" anchor="ctr"/>
          <a:lstStyle>
            <a:defPPr>
              <a:defRPr lang="en-US"/>
            </a:defPPr>
            <a:lvl1pPr marL="0" algn="ctr" defTabSz="457200" rtl="0" eaLnBrk="1" latinLnBrk="0" hangingPunct="1">
              <a:defRPr sz="900" kern="1200" cap="all" baseline="0">
                <a:solidFill>
                  <a:srgbClr val="FFFFFF"/>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cap="none" dirty="0">
                <a:latin typeface="Bahnschrift SemiLight" panose="020B0502040204020203" pitchFamily="34" charset="0"/>
              </a:rPr>
              <a:t>www.envitech.org</a:t>
            </a:r>
            <a:endParaRPr lang="el-GR" cap="none" dirty="0">
              <a:latin typeface="Bahnschrift SemiLight" panose="020B0502040204020203" pitchFamily="34" charset="0"/>
            </a:endParaRPr>
          </a:p>
        </p:txBody>
      </p:sp>
      <p:pic>
        <p:nvPicPr>
          <p:cNvPr id="9" name="Picture 8">
            <a:extLst>
              <a:ext uri="{FF2B5EF4-FFF2-40B4-BE49-F238E27FC236}">
                <a16:creationId xmlns:a16="http://schemas.microsoft.com/office/drawing/2014/main" id="{5455D75E-E164-6218-F8D3-12DD31A4ADDB}"/>
              </a:ext>
            </a:extLst>
          </p:cNvPr>
          <p:cNvPicPr/>
          <p:nvPr userDrawn="1"/>
        </p:nvPicPr>
        <p:blipFill>
          <a:blip r:embed="rId4" cstate="hqprint">
            <a:extLst>
              <a:ext uri="{28A0092B-C50C-407E-A947-70E740481C1C}">
                <a14:useLocalDpi xmlns:a14="http://schemas.microsoft.com/office/drawing/2010/main" val="0"/>
              </a:ext>
            </a:extLst>
          </a:blip>
          <a:stretch>
            <a:fillRect/>
          </a:stretch>
        </p:blipFill>
        <p:spPr>
          <a:xfrm>
            <a:off x="11513612" y="6368968"/>
            <a:ext cx="574309" cy="437470"/>
          </a:xfrm>
          <a:prstGeom prst="rect">
            <a:avLst/>
          </a:prstGeom>
        </p:spPr>
      </p:pic>
      <p:sp>
        <p:nvSpPr>
          <p:cNvPr id="15" name="Footer Placeholder 4">
            <a:extLst>
              <a:ext uri="{FF2B5EF4-FFF2-40B4-BE49-F238E27FC236}">
                <a16:creationId xmlns:a16="http://schemas.microsoft.com/office/drawing/2014/main" id="{C1110A4D-51E7-7724-37ED-EE1479011817}"/>
              </a:ext>
            </a:extLst>
          </p:cNvPr>
          <p:cNvSpPr txBox="1">
            <a:spLocks/>
          </p:cNvSpPr>
          <p:nvPr userDrawn="1"/>
        </p:nvSpPr>
        <p:spPr>
          <a:xfrm>
            <a:off x="-148831" y="6404367"/>
            <a:ext cx="2902066" cy="365125"/>
          </a:xfrm>
          <a:prstGeom prst="rect">
            <a:avLst/>
          </a:prstGeom>
        </p:spPr>
        <p:txBody>
          <a:bodyPr vert="horz" lIns="91440" tIns="45720" rIns="91440" bIns="45720" rtlCol="0" anchor="ctr"/>
          <a:lstStyle>
            <a:defPPr>
              <a:defRPr lang="en-US"/>
            </a:defPPr>
            <a:lvl1pPr marL="0" algn="ctr" defTabSz="457200" rtl="0" eaLnBrk="1" latinLnBrk="0" hangingPunct="1">
              <a:defRPr sz="900" kern="1200" cap="all" baseline="0">
                <a:solidFill>
                  <a:srgbClr val="FFFFFF"/>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latin typeface="DejaVuSans-Bold"/>
              </a:rPr>
              <a:t>ClimaMED - LIFE17 CCM/GR/000087</a:t>
            </a:r>
            <a:endParaRPr lang="el-GR" dirty="0"/>
          </a:p>
        </p:txBody>
      </p:sp>
      <p:pic>
        <p:nvPicPr>
          <p:cNvPr id="1026" name="Picture 1" descr="NEW LOGO 2010">
            <a:extLst>
              <a:ext uri="{FF2B5EF4-FFF2-40B4-BE49-F238E27FC236}">
                <a16:creationId xmlns:a16="http://schemas.microsoft.com/office/drawing/2014/main" id="{42B23590-3E69-103B-25FF-5D235B4C9846}"/>
              </a:ext>
            </a:extLst>
          </p:cNvPr>
          <p:cNvPicPr>
            <a:picLocks noChangeAspect="1" noChangeArrowheads="1"/>
          </p:cNvPicPr>
          <p:nvPr userDrawn="1"/>
        </p:nvPicPr>
        <p:blipFill>
          <a:blip r:embed="rId5" cstate="hqprint">
            <a:extLst>
              <a:ext uri="{28A0092B-C50C-407E-A947-70E740481C1C}">
                <a14:useLocalDpi xmlns:a14="http://schemas.microsoft.com/office/drawing/2010/main" val="0"/>
              </a:ext>
            </a:extLst>
          </a:blip>
          <a:srcRect/>
          <a:stretch>
            <a:fillRect/>
          </a:stretch>
        </p:blipFill>
        <p:spPr bwMode="auto">
          <a:xfrm>
            <a:off x="11041912" y="6339580"/>
            <a:ext cx="421439" cy="516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609762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F00A8D-62AF-4D50-A83F-11CCEA88206D}"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32858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1097280" y="6459785"/>
            <a:ext cx="2472271" cy="365125"/>
          </a:xfrm>
          <a:prstGeom prst="rect">
            <a:avLst/>
          </a:prstGeom>
        </p:spPr>
        <p:txBody>
          <a:bodyPr/>
          <a:lstStyle/>
          <a:p>
            <a:fld id="{31AB5A34-DC79-4869-90D6-BB6C3CFD84EF}" type="datetimeFigureOut">
              <a:rPr lang="el-GR" smtClean="0"/>
              <a:t>25/9/2023</a:t>
            </a:fld>
            <a:endParaRPr lang="el-G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F00A8D-62AF-4D50-A83F-11CCEA88206D}" type="slidenum">
              <a:rPr lang="el-GR" smtClean="0"/>
              <a:t>‹#›</a:t>
            </a:fld>
            <a:endParaRPr lang="el-GR"/>
          </a:p>
        </p:txBody>
      </p:sp>
    </p:spTree>
    <p:extLst>
      <p:ext uri="{BB962C8B-B14F-4D97-AF65-F5344CB8AC3E}">
        <p14:creationId xmlns:p14="http://schemas.microsoft.com/office/powerpoint/2010/main" val="3287734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1097280" y="6459785"/>
            <a:ext cx="2472271" cy="365125"/>
          </a:xfrm>
          <a:prstGeom prst="rect">
            <a:avLst/>
          </a:prstGeom>
        </p:spPr>
        <p:txBody>
          <a:bodyPr/>
          <a:lstStyle/>
          <a:p>
            <a:fld id="{31AB5A34-DC79-4869-90D6-BB6C3CFD84EF}" type="datetimeFigureOut">
              <a:rPr lang="el-GR" smtClean="0"/>
              <a:t>25/9/2023</a:t>
            </a:fld>
            <a:endParaRPr lang="el-GR"/>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F00A8D-62AF-4D50-A83F-11CCEA88206D}" type="slidenum">
              <a:rPr lang="el-GR" smtClean="0"/>
              <a:t>‹#›</a:t>
            </a:fld>
            <a:endParaRPr lang="el-GR"/>
          </a:p>
        </p:txBody>
      </p:sp>
      <p:pic>
        <p:nvPicPr>
          <p:cNvPr id="2" name="Picture 1">
            <a:extLst>
              <a:ext uri="{FF2B5EF4-FFF2-40B4-BE49-F238E27FC236}">
                <a16:creationId xmlns:a16="http://schemas.microsoft.com/office/drawing/2014/main" id="{4CE67041-A971-A789-5277-7F8A6ADE3E1B}"/>
              </a:ext>
            </a:extLst>
          </p:cNvPr>
          <p:cNvPicPr/>
          <p:nvPr userDrawn="1"/>
        </p:nvPicPr>
        <p:blipFill>
          <a:blip r:embed="rId2" cstate="hqprint">
            <a:extLst>
              <a:ext uri="{28A0092B-C50C-407E-A947-70E740481C1C}">
                <a14:useLocalDpi xmlns:a14="http://schemas.microsoft.com/office/drawing/2010/main" val="0"/>
              </a:ext>
            </a:extLst>
          </a:blip>
          <a:stretch>
            <a:fillRect/>
          </a:stretch>
        </p:blipFill>
        <p:spPr>
          <a:xfrm>
            <a:off x="11212482" y="360222"/>
            <a:ext cx="768191" cy="535710"/>
          </a:xfrm>
          <a:prstGeom prst="rect">
            <a:avLst/>
          </a:prstGeom>
        </p:spPr>
      </p:pic>
    </p:spTree>
    <p:extLst>
      <p:ext uri="{BB962C8B-B14F-4D97-AF65-F5344CB8AC3E}">
        <p14:creationId xmlns:p14="http://schemas.microsoft.com/office/powerpoint/2010/main" val="5713803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1097280" y="6459785"/>
            <a:ext cx="2472271" cy="365125"/>
          </a:xfrm>
          <a:prstGeom prst="rect">
            <a:avLst/>
          </a:prstGeom>
        </p:spPr>
        <p:txBody>
          <a:bodyPr/>
          <a:lstStyle/>
          <a:p>
            <a:fld id="{31AB5A34-DC79-4869-90D6-BB6C3CFD84EF}" type="datetimeFigureOut">
              <a:rPr lang="el-GR" smtClean="0"/>
              <a:t>25/9/2023</a:t>
            </a:fld>
            <a:endParaRPr lang="el-G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F00A8D-62AF-4D50-A83F-11CCEA88206D}" type="slidenum">
              <a:rPr lang="el-GR" smtClean="0"/>
              <a:t>‹#›</a:t>
            </a:fld>
            <a:endParaRPr lang="el-GR"/>
          </a:p>
        </p:txBody>
      </p:sp>
    </p:spTree>
    <p:extLst>
      <p:ext uri="{BB962C8B-B14F-4D97-AF65-F5344CB8AC3E}">
        <p14:creationId xmlns:p14="http://schemas.microsoft.com/office/powerpoint/2010/main" val="13014643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a:xfrm>
            <a:off x="1097280" y="6459785"/>
            <a:ext cx="2472271" cy="365125"/>
          </a:xfrm>
          <a:prstGeom prst="rect">
            <a:avLst/>
          </a:prstGeom>
        </p:spPr>
        <p:txBody>
          <a:bodyPr/>
          <a:lstStyle/>
          <a:p>
            <a:fld id="{31AB5A34-DC79-4869-90D6-BB6C3CFD84EF}" type="datetimeFigureOut">
              <a:rPr lang="el-GR" smtClean="0"/>
              <a:t>25/9/2023</a:t>
            </a:fld>
            <a:endParaRPr lang="el-G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95F00A8D-62AF-4D50-A83F-11CCEA88206D}" type="slidenum">
              <a:rPr lang="el-GR" smtClean="0"/>
              <a:t>‹#›</a:t>
            </a:fld>
            <a:endParaRPr lang="el-GR"/>
          </a:p>
        </p:txBody>
      </p:sp>
    </p:spTree>
    <p:extLst>
      <p:ext uri="{BB962C8B-B14F-4D97-AF65-F5344CB8AC3E}">
        <p14:creationId xmlns:p14="http://schemas.microsoft.com/office/powerpoint/2010/main" val="1973859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a:prstGeom prst="rect">
            <a:avLst/>
          </a:prstGeom>
        </p:spPr>
        <p:txBody>
          <a:bodyPr/>
          <a:lstStyle>
            <a:lvl1pPr algn="l">
              <a:defRPr/>
            </a:lvl1pPr>
          </a:lstStyle>
          <a:p>
            <a:fld id="{31AB5A34-DC79-4869-90D6-BB6C3CFD84EF}" type="datetimeFigureOut">
              <a:rPr lang="el-GR" smtClean="0"/>
              <a:t>25/9/2023</a:t>
            </a:fld>
            <a:endParaRPr lang="el-G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l-G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5F00A8D-62AF-4D50-A83F-11CCEA88206D}" type="slidenum">
              <a:rPr lang="el-GR" smtClean="0"/>
              <a:t>‹#›</a:t>
            </a:fld>
            <a:endParaRPr lang="el-GR"/>
          </a:p>
        </p:txBody>
      </p:sp>
    </p:spTree>
    <p:extLst>
      <p:ext uri="{BB962C8B-B14F-4D97-AF65-F5344CB8AC3E}">
        <p14:creationId xmlns:p14="http://schemas.microsoft.com/office/powerpoint/2010/main" val="323562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546D3-067B-40FB-93BF-5358AAA772B6}"/>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id="{40C814A3-704D-4810-95FA-61AF5149CF3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BDB31C2F-5A33-4689-B6DA-9327AAF2F7EC}"/>
              </a:ext>
            </a:extLst>
          </p:cNvPr>
          <p:cNvSpPr>
            <a:spLocks noGrp="1"/>
          </p:cNvSpPr>
          <p:nvPr>
            <p:ph type="dt" sz="half" idx="10"/>
          </p:nvPr>
        </p:nvSpPr>
        <p:spPr/>
        <p:txBody>
          <a:bodyPr/>
          <a:lstStyle/>
          <a:p>
            <a:fld id="{9F848329-3FD5-45E9-834A-5BD8DB4D6813}" type="datetimeFigureOut">
              <a:rPr lang="el-GR" smtClean="0"/>
              <a:t>25/9/2023</a:t>
            </a:fld>
            <a:endParaRPr lang="el-GR"/>
          </a:p>
        </p:txBody>
      </p:sp>
      <p:sp>
        <p:nvSpPr>
          <p:cNvPr id="5" name="Footer Placeholder 4">
            <a:extLst>
              <a:ext uri="{FF2B5EF4-FFF2-40B4-BE49-F238E27FC236}">
                <a16:creationId xmlns:a16="http://schemas.microsoft.com/office/drawing/2014/main" id="{C91777E3-9A30-4BC8-8956-80497F8A8B19}"/>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175EC023-592D-4EBC-A58C-1A67454DCF84}"/>
              </a:ext>
            </a:extLst>
          </p:cNvPr>
          <p:cNvSpPr>
            <a:spLocks noGrp="1"/>
          </p:cNvSpPr>
          <p:nvPr>
            <p:ph type="sldNum" sz="quarter" idx="12"/>
          </p:nvPr>
        </p:nvSpPr>
        <p:spPr/>
        <p:txBody>
          <a:bodyPr/>
          <a:lstStyle/>
          <a:p>
            <a:fld id="{21A410FD-FD70-416D-B501-19460E02587D}" type="slidenum">
              <a:rPr lang="el-GR" smtClean="0"/>
              <a:t>‹#›</a:t>
            </a:fld>
            <a:endParaRPr lang="el-GR"/>
          </a:p>
        </p:txBody>
      </p:sp>
    </p:spTree>
    <p:extLst>
      <p:ext uri="{BB962C8B-B14F-4D97-AF65-F5344CB8AC3E}">
        <p14:creationId xmlns:p14="http://schemas.microsoft.com/office/powerpoint/2010/main" val="22682385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1097280" y="6459785"/>
            <a:ext cx="2472271" cy="365125"/>
          </a:xfrm>
          <a:prstGeom prst="rect">
            <a:avLst/>
          </a:prstGeom>
        </p:spPr>
        <p:txBody>
          <a:bodyPr/>
          <a:lstStyle/>
          <a:p>
            <a:fld id="{31AB5A34-DC79-4869-90D6-BB6C3CFD84EF}" type="datetimeFigureOut">
              <a:rPr lang="el-GR" smtClean="0"/>
              <a:t>25/9/2023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5F00A8D-62AF-4D50-A83F-11CCEA88206D}" type="slidenum">
              <a:rPr lang="el-GR" smtClean="0"/>
              <a:t>‹#›</a:t>
            </a:fld>
            <a:endParaRPr lang="el-GR"/>
          </a:p>
        </p:txBody>
      </p:sp>
    </p:spTree>
    <p:extLst>
      <p:ext uri="{BB962C8B-B14F-4D97-AF65-F5344CB8AC3E}">
        <p14:creationId xmlns:p14="http://schemas.microsoft.com/office/powerpoint/2010/main" val="31205555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fld id="{31AB5A34-DC79-4869-90D6-BB6C3CFD84EF}" type="datetimeFigureOut">
              <a:rPr lang="el-GR" smtClean="0"/>
              <a:t>25/9/2023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5F00A8D-62AF-4D50-A83F-11CCEA88206D}" type="slidenum">
              <a:rPr lang="el-GR" smtClean="0"/>
              <a:t>‹#›</a:t>
            </a:fld>
            <a:endParaRPr lang="el-GR"/>
          </a:p>
        </p:txBody>
      </p:sp>
    </p:spTree>
    <p:extLst>
      <p:ext uri="{BB962C8B-B14F-4D97-AF65-F5344CB8AC3E}">
        <p14:creationId xmlns:p14="http://schemas.microsoft.com/office/powerpoint/2010/main" val="38019971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fld id="{31AB5A34-DC79-4869-90D6-BB6C3CFD84EF}" type="datetimeFigureOut">
              <a:rPr lang="el-GR" smtClean="0"/>
              <a:t>25/9/2023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5F00A8D-62AF-4D50-A83F-11CCEA88206D}" type="slidenum">
              <a:rPr lang="el-GR" smtClean="0"/>
              <a:t>‹#›</a:t>
            </a:fld>
            <a:endParaRPr lang="el-GR"/>
          </a:p>
        </p:txBody>
      </p:sp>
    </p:spTree>
    <p:extLst>
      <p:ext uri="{BB962C8B-B14F-4D97-AF65-F5344CB8AC3E}">
        <p14:creationId xmlns:p14="http://schemas.microsoft.com/office/powerpoint/2010/main" val="681612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4A94C-1DDE-4B9E-9079-29261855DB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l-GR"/>
          </a:p>
        </p:txBody>
      </p:sp>
      <p:sp>
        <p:nvSpPr>
          <p:cNvPr id="3" name="Text Placeholder 2">
            <a:extLst>
              <a:ext uri="{FF2B5EF4-FFF2-40B4-BE49-F238E27FC236}">
                <a16:creationId xmlns:a16="http://schemas.microsoft.com/office/drawing/2014/main" id="{2FBDEB57-28D1-4A26-B552-5483194EB2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298E4D7-FED9-4B2D-A74C-C1769B3CA18C}"/>
              </a:ext>
            </a:extLst>
          </p:cNvPr>
          <p:cNvSpPr>
            <a:spLocks noGrp="1"/>
          </p:cNvSpPr>
          <p:nvPr>
            <p:ph type="dt" sz="half" idx="10"/>
          </p:nvPr>
        </p:nvSpPr>
        <p:spPr/>
        <p:txBody>
          <a:bodyPr/>
          <a:lstStyle/>
          <a:p>
            <a:fld id="{9F848329-3FD5-45E9-834A-5BD8DB4D6813}" type="datetimeFigureOut">
              <a:rPr lang="el-GR" smtClean="0"/>
              <a:t>25/9/2023</a:t>
            </a:fld>
            <a:endParaRPr lang="el-GR"/>
          </a:p>
        </p:txBody>
      </p:sp>
      <p:sp>
        <p:nvSpPr>
          <p:cNvPr id="5" name="Footer Placeholder 4">
            <a:extLst>
              <a:ext uri="{FF2B5EF4-FFF2-40B4-BE49-F238E27FC236}">
                <a16:creationId xmlns:a16="http://schemas.microsoft.com/office/drawing/2014/main" id="{E2EF6679-DD2A-44AB-B89D-1A3E201044CC}"/>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BEA519F4-B976-49A5-8B35-A9FD1E50B154}"/>
              </a:ext>
            </a:extLst>
          </p:cNvPr>
          <p:cNvSpPr>
            <a:spLocks noGrp="1"/>
          </p:cNvSpPr>
          <p:nvPr>
            <p:ph type="sldNum" sz="quarter" idx="12"/>
          </p:nvPr>
        </p:nvSpPr>
        <p:spPr/>
        <p:txBody>
          <a:bodyPr/>
          <a:lstStyle/>
          <a:p>
            <a:fld id="{21A410FD-FD70-416D-B501-19460E02587D}" type="slidenum">
              <a:rPr lang="el-GR" smtClean="0"/>
              <a:t>‹#›</a:t>
            </a:fld>
            <a:endParaRPr lang="el-GR"/>
          </a:p>
        </p:txBody>
      </p:sp>
    </p:spTree>
    <p:extLst>
      <p:ext uri="{BB962C8B-B14F-4D97-AF65-F5344CB8AC3E}">
        <p14:creationId xmlns:p14="http://schemas.microsoft.com/office/powerpoint/2010/main" val="3082352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1FABC-E385-40F2-A6C4-0C196A6B4F7F}"/>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id="{D0E5BD3D-7396-4B1A-AA33-BD9CFD5BB82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a:extLst>
              <a:ext uri="{FF2B5EF4-FFF2-40B4-BE49-F238E27FC236}">
                <a16:creationId xmlns:a16="http://schemas.microsoft.com/office/drawing/2014/main" id="{90B460F2-E2F2-4430-9B63-EB241D4CCC7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a:extLst>
              <a:ext uri="{FF2B5EF4-FFF2-40B4-BE49-F238E27FC236}">
                <a16:creationId xmlns:a16="http://schemas.microsoft.com/office/drawing/2014/main" id="{2839320F-1EFE-4499-B924-6FE766E67698}"/>
              </a:ext>
            </a:extLst>
          </p:cNvPr>
          <p:cNvSpPr>
            <a:spLocks noGrp="1"/>
          </p:cNvSpPr>
          <p:nvPr>
            <p:ph type="dt" sz="half" idx="10"/>
          </p:nvPr>
        </p:nvSpPr>
        <p:spPr/>
        <p:txBody>
          <a:bodyPr/>
          <a:lstStyle/>
          <a:p>
            <a:fld id="{9F848329-3FD5-45E9-834A-5BD8DB4D6813}" type="datetimeFigureOut">
              <a:rPr lang="el-GR" smtClean="0"/>
              <a:t>25/9/2023</a:t>
            </a:fld>
            <a:endParaRPr lang="el-GR"/>
          </a:p>
        </p:txBody>
      </p:sp>
      <p:sp>
        <p:nvSpPr>
          <p:cNvPr id="6" name="Footer Placeholder 5">
            <a:extLst>
              <a:ext uri="{FF2B5EF4-FFF2-40B4-BE49-F238E27FC236}">
                <a16:creationId xmlns:a16="http://schemas.microsoft.com/office/drawing/2014/main" id="{9D3DAD2B-0202-4D31-BA67-F29D8BCD718D}"/>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239A170C-9192-40BF-98A7-363BCB447D40}"/>
              </a:ext>
            </a:extLst>
          </p:cNvPr>
          <p:cNvSpPr>
            <a:spLocks noGrp="1"/>
          </p:cNvSpPr>
          <p:nvPr>
            <p:ph type="sldNum" sz="quarter" idx="12"/>
          </p:nvPr>
        </p:nvSpPr>
        <p:spPr/>
        <p:txBody>
          <a:bodyPr/>
          <a:lstStyle/>
          <a:p>
            <a:fld id="{21A410FD-FD70-416D-B501-19460E02587D}" type="slidenum">
              <a:rPr lang="el-GR" smtClean="0"/>
              <a:t>‹#›</a:t>
            </a:fld>
            <a:endParaRPr lang="el-GR"/>
          </a:p>
        </p:txBody>
      </p:sp>
    </p:spTree>
    <p:extLst>
      <p:ext uri="{BB962C8B-B14F-4D97-AF65-F5344CB8AC3E}">
        <p14:creationId xmlns:p14="http://schemas.microsoft.com/office/powerpoint/2010/main" val="1896373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E8F4E-E26B-4DB0-A9DF-AAB401351CD8}"/>
              </a:ext>
            </a:extLst>
          </p:cNvPr>
          <p:cNvSpPr>
            <a:spLocks noGrp="1"/>
          </p:cNvSpPr>
          <p:nvPr>
            <p:ph type="title"/>
          </p:nvPr>
        </p:nvSpPr>
        <p:spPr>
          <a:xfrm>
            <a:off x="839788" y="365125"/>
            <a:ext cx="10515600" cy="1325563"/>
          </a:xfrm>
        </p:spPr>
        <p:txBody>
          <a:bodyPr/>
          <a:lstStyle/>
          <a:p>
            <a:r>
              <a:rPr lang="en-US"/>
              <a:t>Click to edit Master title style</a:t>
            </a:r>
            <a:endParaRPr lang="el-GR"/>
          </a:p>
        </p:txBody>
      </p:sp>
      <p:sp>
        <p:nvSpPr>
          <p:cNvPr id="3" name="Text Placeholder 2">
            <a:extLst>
              <a:ext uri="{FF2B5EF4-FFF2-40B4-BE49-F238E27FC236}">
                <a16:creationId xmlns:a16="http://schemas.microsoft.com/office/drawing/2014/main" id="{F0CECB3D-9D36-4AA8-B89F-579C6CE06C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D52E141-B46B-4955-A1EF-C9604DA871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a:extLst>
              <a:ext uri="{FF2B5EF4-FFF2-40B4-BE49-F238E27FC236}">
                <a16:creationId xmlns:a16="http://schemas.microsoft.com/office/drawing/2014/main" id="{C9566639-400C-4E02-969F-7536A16B1F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6E92863-9D35-4337-A675-8DACCEFF2F1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a:extLst>
              <a:ext uri="{FF2B5EF4-FFF2-40B4-BE49-F238E27FC236}">
                <a16:creationId xmlns:a16="http://schemas.microsoft.com/office/drawing/2014/main" id="{3A037983-1A52-4C1E-8A0B-32B0F097DD55}"/>
              </a:ext>
            </a:extLst>
          </p:cNvPr>
          <p:cNvSpPr>
            <a:spLocks noGrp="1"/>
          </p:cNvSpPr>
          <p:nvPr>
            <p:ph type="dt" sz="half" idx="10"/>
          </p:nvPr>
        </p:nvSpPr>
        <p:spPr/>
        <p:txBody>
          <a:bodyPr/>
          <a:lstStyle/>
          <a:p>
            <a:fld id="{9F848329-3FD5-45E9-834A-5BD8DB4D6813}" type="datetimeFigureOut">
              <a:rPr lang="el-GR" smtClean="0"/>
              <a:t>25/9/2023</a:t>
            </a:fld>
            <a:endParaRPr lang="el-GR"/>
          </a:p>
        </p:txBody>
      </p:sp>
      <p:sp>
        <p:nvSpPr>
          <p:cNvPr id="8" name="Footer Placeholder 7">
            <a:extLst>
              <a:ext uri="{FF2B5EF4-FFF2-40B4-BE49-F238E27FC236}">
                <a16:creationId xmlns:a16="http://schemas.microsoft.com/office/drawing/2014/main" id="{FC6E87FC-34D0-439F-BEB0-E61E07D0C7FB}"/>
              </a:ext>
            </a:extLst>
          </p:cNvPr>
          <p:cNvSpPr>
            <a:spLocks noGrp="1"/>
          </p:cNvSpPr>
          <p:nvPr>
            <p:ph type="ftr" sz="quarter" idx="11"/>
          </p:nvPr>
        </p:nvSpPr>
        <p:spPr/>
        <p:txBody>
          <a:bodyPr/>
          <a:lstStyle/>
          <a:p>
            <a:endParaRPr lang="el-GR"/>
          </a:p>
        </p:txBody>
      </p:sp>
      <p:sp>
        <p:nvSpPr>
          <p:cNvPr id="9" name="Slide Number Placeholder 8">
            <a:extLst>
              <a:ext uri="{FF2B5EF4-FFF2-40B4-BE49-F238E27FC236}">
                <a16:creationId xmlns:a16="http://schemas.microsoft.com/office/drawing/2014/main" id="{2AB3B522-DE6A-4BB5-8194-07C3B157AE3F}"/>
              </a:ext>
            </a:extLst>
          </p:cNvPr>
          <p:cNvSpPr>
            <a:spLocks noGrp="1"/>
          </p:cNvSpPr>
          <p:nvPr>
            <p:ph type="sldNum" sz="quarter" idx="12"/>
          </p:nvPr>
        </p:nvSpPr>
        <p:spPr/>
        <p:txBody>
          <a:bodyPr/>
          <a:lstStyle/>
          <a:p>
            <a:fld id="{21A410FD-FD70-416D-B501-19460E02587D}" type="slidenum">
              <a:rPr lang="el-GR" smtClean="0"/>
              <a:t>‹#›</a:t>
            </a:fld>
            <a:endParaRPr lang="el-GR"/>
          </a:p>
        </p:txBody>
      </p:sp>
    </p:spTree>
    <p:extLst>
      <p:ext uri="{BB962C8B-B14F-4D97-AF65-F5344CB8AC3E}">
        <p14:creationId xmlns:p14="http://schemas.microsoft.com/office/powerpoint/2010/main" val="3512832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AE78B-6713-4279-B9DB-3E129ADE1F04}"/>
              </a:ext>
            </a:extLst>
          </p:cNvPr>
          <p:cNvSpPr>
            <a:spLocks noGrp="1"/>
          </p:cNvSpPr>
          <p:nvPr>
            <p:ph type="title"/>
          </p:nvPr>
        </p:nvSpPr>
        <p:spPr/>
        <p:txBody>
          <a:bodyPr/>
          <a:lstStyle/>
          <a:p>
            <a:r>
              <a:rPr lang="en-US"/>
              <a:t>Click to edit Master title style</a:t>
            </a:r>
            <a:endParaRPr lang="el-GR"/>
          </a:p>
        </p:txBody>
      </p:sp>
      <p:sp>
        <p:nvSpPr>
          <p:cNvPr id="3" name="Date Placeholder 2">
            <a:extLst>
              <a:ext uri="{FF2B5EF4-FFF2-40B4-BE49-F238E27FC236}">
                <a16:creationId xmlns:a16="http://schemas.microsoft.com/office/drawing/2014/main" id="{BF45D0D0-0752-417A-BEFA-DDB376A28605}"/>
              </a:ext>
            </a:extLst>
          </p:cNvPr>
          <p:cNvSpPr>
            <a:spLocks noGrp="1"/>
          </p:cNvSpPr>
          <p:nvPr>
            <p:ph type="dt" sz="half" idx="10"/>
          </p:nvPr>
        </p:nvSpPr>
        <p:spPr/>
        <p:txBody>
          <a:bodyPr/>
          <a:lstStyle/>
          <a:p>
            <a:fld id="{9F848329-3FD5-45E9-834A-5BD8DB4D6813}" type="datetimeFigureOut">
              <a:rPr lang="el-GR" smtClean="0"/>
              <a:t>25/9/2023</a:t>
            </a:fld>
            <a:endParaRPr lang="el-GR"/>
          </a:p>
        </p:txBody>
      </p:sp>
      <p:sp>
        <p:nvSpPr>
          <p:cNvPr id="4" name="Footer Placeholder 3">
            <a:extLst>
              <a:ext uri="{FF2B5EF4-FFF2-40B4-BE49-F238E27FC236}">
                <a16:creationId xmlns:a16="http://schemas.microsoft.com/office/drawing/2014/main" id="{339B7F42-A877-4C32-BFB8-0BBE71FAAA38}"/>
              </a:ext>
            </a:extLst>
          </p:cNvPr>
          <p:cNvSpPr>
            <a:spLocks noGrp="1"/>
          </p:cNvSpPr>
          <p:nvPr>
            <p:ph type="ftr" sz="quarter" idx="11"/>
          </p:nvPr>
        </p:nvSpPr>
        <p:spPr/>
        <p:txBody>
          <a:bodyPr/>
          <a:lstStyle/>
          <a:p>
            <a:endParaRPr lang="el-GR"/>
          </a:p>
        </p:txBody>
      </p:sp>
      <p:sp>
        <p:nvSpPr>
          <p:cNvPr id="5" name="Slide Number Placeholder 4">
            <a:extLst>
              <a:ext uri="{FF2B5EF4-FFF2-40B4-BE49-F238E27FC236}">
                <a16:creationId xmlns:a16="http://schemas.microsoft.com/office/drawing/2014/main" id="{A4DAA862-BA12-4CA1-94F3-6D843F8345D4}"/>
              </a:ext>
            </a:extLst>
          </p:cNvPr>
          <p:cNvSpPr>
            <a:spLocks noGrp="1"/>
          </p:cNvSpPr>
          <p:nvPr>
            <p:ph type="sldNum" sz="quarter" idx="12"/>
          </p:nvPr>
        </p:nvSpPr>
        <p:spPr/>
        <p:txBody>
          <a:bodyPr/>
          <a:lstStyle/>
          <a:p>
            <a:fld id="{21A410FD-FD70-416D-B501-19460E02587D}" type="slidenum">
              <a:rPr lang="el-GR" smtClean="0"/>
              <a:t>‹#›</a:t>
            </a:fld>
            <a:endParaRPr lang="el-GR"/>
          </a:p>
        </p:txBody>
      </p:sp>
    </p:spTree>
    <p:extLst>
      <p:ext uri="{BB962C8B-B14F-4D97-AF65-F5344CB8AC3E}">
        <p14:creationId xmlns:p14="http://schemas.microsoft.com/office/powerpoint/2010/main" val="346388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D4AA5DA-399C-4543-AAEA-7A320C7DE5C8}"/>
              </a:ext>
            </a:extLst>
          </p:cNvPr>
          <p:cNvSpPr>
            <a:spLocks noGrp="1"/>
          </p:cNvSpPr>
          <p:nvPr>
            <p:ph type="dt" sz="half" idx="10"/>
          </p:nvPr>
        </p:nvSpPr>
        <p:spPr/>
        <p:txBody>
          <a:bodyPr/>
          <a:lstStyle/>
          <a:p>
            <a:fld id="{9F848329-3FD5-45E9-834A-5BD8DB4D6813}" type="datetimeFigureOut">
              <a:rPr lang="el-GR" smtClean="0"/>
              <a:t>25/9/2023</a:t>
            </a:fld>
            <a:endParaRPr lang="el-GR"/>
          </a:p>
        </p:txBody>
      </p:sp>
      <p:sp>
        <p:nvSpPr>
          <p:cNvPr id="3" name="Footer Placeholder 2">
            <a:extLst>
              <a:ext uri="{FF2B5EF4-FFF2-40B4-BE49-F238E27FC236}">
                <a16:creationId xmlns:a16="http://schemas.microsoft.com/office/drawing/2014/main" id="{A92E0748-BAF2-40DF-AE48-8B7DDA72C7DC}"/>
              </a:ext>
            </a:extLst>
          </p:cNvPr>
          <p:cNvSpPr>
            <a:spLocks noGrp="1"/>
          </p:cNvSpPr>
          <p:nvPr>
            <p:ph type="ftr" sz="quarter" idx="11"/>
          </p:nvPr>
        </p:nvSpPr>
        <p:spPr/>
        <p:txBody>
          <a:bodyPr/>
          <a:lstStyle/>
          <a:p>
            <a:endParaRPr lang="el-GR"/>
          </a:p>
        </p:txBody>
      </p:sp>
      <p:sp>
        <p:nvSpPr>
          <p:cNvPr id="4" name="Slide Number Placeholder 3">
            <a:extLst>
              <a:ext uri="{FF2B5EF4-FFF2-40B4-BE49-F238E27FC236}">
                <a16:creationId xmlns:a16="http://schemas.microsoft.com/office/drawing/2014/main" id="{4E5F632E-5B1B-46F3-ADF4-29FBD493BE3E}"/>
              </a:ext>
            </a:extLst>
          </p:cNvPr>
          <p:cNvSpPr>
            <a:spLocks noGrp="1"/>
          </p:cNvSpPr>
          <p:nvPr>
            <p:ph type="sldNum" sz="quarter" idx="12"/>
          </p:nvPr>
        </p:nvSpPr>
        <p:spPr/>
        <p:txBody>
          <a:bodyPr/>
          <a:lstStyle/>
          <a:p>
            <a:fld id="{21A410FD-FD70-416D-B501-19460E02587D}" type="slidenum">
              <a:rPr lang="el-GR" smtClean="0"/>
              <a:t>‹#›</a:t>
            </a:fld>
            <a:endParaRPr lang="el-GR"/>
          </a:p>
        </p:txBody>
      </p:sp>
    </p:spTree>
    <p:extLst>
      <p:ext uri="{BB962C8B-B14F-4D97-AF65-F5344CB8AC3E}">
        <p14:creationId xmlns:p14="http://schemas.microsoft.com/office/powerpoint/2010/main" val="4213893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49E1E-75F8-4858-B2B8-6A078ED132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Content Placeholder 2">
            <a:extLst>
              <a:ext uri="{FF2B5EF4-FFF2-40B4-BE49-F238E27FC236}">
                <a16:creationId xmlns:a16="http://schemas.microsoft.com/office/drawing/2014/main" id="{59E7E6D3-BCFC-43FF-B50E-AE191D454F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a:extLst>
              <a:ext uri="{FF2B5EF4-FFF2-40B4-BE49-F238E27FC236}">
                <a16:creationId xmlns:a16="http://schemas.microsoft.com/office/drawing/2014/main" id="{7EA80595-5566-4F47-905A-7673F25229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E588823-0266-4EEE-B202-835925C40394}"/>
              </a:ext>
            </a:extLst>
          </p:cNvPr>
          <p:cNvSpPr>
            <a:spLocks noGrp="1"/>
          </p:cNvSpPr>
          <p:nvPr>
            <p:ph type="dt" sz="half" idx="10"/>
          </p:nvPr>
        </p:nvSpPr>
        <p:spPr/>
        <p:txBody>
          <a:bodyPr/>
          <a:lstStyle/>
          <a:p>
            <a:fld id="{9F848329-3FD5-45E9-834A-5BD8DB4D6813}" type="datetimeFigureOut">
              <a:rPr lang="el-GR" smtClean="0"/>
              <a:t>25/9/2023</a:t>
            </a:fld>
            <a:endParaRPr lang="el-GR"/>
          </a:p>
        </p:txBody>
      </p:sp>
      <p:sp>
        <p:nvSpPr>
          <p:cNvPr id="6" name="Footer Placeholder 5">
            <a:extLst>
              <a:ext uri="{FF2B5EF4-FFF2-40B4-BE49-F238E27FC236}">
                <a16:creationId xmlns:a16="http://schemas.microsoft.com/office/drawing/2014/main" id="{C6186CB9-D144-4570-801B-6E9461D78EC4}"/>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EE0AF322-BB14-4A23-8568-22B32EA1C488}"/>
              </a:ext>
            </a:extLst>
          </p:cNvPr>
          <p:cNvSpPr>
            <a:spLocks noGrp="1"/>
          </p:cNvSpPr>
          <p:nvPr>
            <p:ph type="sldNum" sz="quarter" idx="12"/>
          </p:nvPr>
        </p:nvSpPr>
        <p:spPr/>
        <p:txBody>
          <a:bodyPr/>
          <a:lstStyle/>
          <a:p>
            <a:fld id="{21A410FD-FD70-416D-B501-19460E02587D}" type="slidenum">
              <a:rPr lang="el-GR" smtClean="0"/>
              <a:t>‹#›</a:t>
            </a:fld>
            <a:endParaRPr lang="el-GR"/>
          </a:p>
        </p:txBody>
      </p:sp>
    </p:spTree>
    <p:extLst>
      <p:ext uri="{BB962C8B-B14F-4D97-AF65-F5344CB8AC3E}">
        <p14:creationId xmlns:p14="http://schemas.microsoft.com/office/powerpoint/2010/main" val="2465641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B35A8-E9C8-4042-B7C7-795D1ED55E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Picture Placeholder 2">
            <a:extLst>
              <a:ext uri="{FF2B5EF4-FFF2-40B4-BE49-F238E27FC236}">
                <a16:creationId xmlns:a16="http://schemas.microsoft.com/office/drawing/2014/main" id="{E8D5C438-C6A1-43CD-9BA2-90D1AF1745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a:extLst>
              <a:ext uri="{FF2B5EF4-FFF2-40B4-BE49-F238E27FC236}">
                <a16:creationId xmlns:a16="http://schemas.microsoft.com/office/drawing/2014/main" id="{B816E278-647D-4F98-A66A-F1BD23BC5C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3C529A1-53A7-4023-90D2-8C73C2B7304F}"/>
              </a:ext>
            </a:extLst>
          </p:cNvPr>
          <p:cNvSpPr>
            <a:spLocks noGrp="1"/>
          </p:cNvSpPr>
          <p:nvPr>
            <p:ph type="dt" sz="half" idx="10"/>
          </p:nvPr>
        </p:nvSpPr>
        <p:spPr/>
        <p:txBody>
          <a:bodyPr/>
          <a:lstStyle/>
          <a:p>
            <a:fld id="{9F848329-3FD5-45E9-834A-5BD8DB4D6813}" type="datetimeFigureOut">
              <a:rPr lang="el-GR" smtClean="0"/>
              <a:t>25/9/2023</a:t>
            </a:fld>
            <a:endParaRPr lang="el-GR"/>
          </a:p>
        </p:txBody>
      </p:sp>
      <p:sp>
        <p:nvSpPr>
          <p:cNvPr id="6" name="Footer Placeholder 5">
            <a:extLst>
              <a:ext uri="{FF2B5EF4-FFF2-40B4-BE49-F238E27FC236}">
                <a16:creationId xmlns:a16="http://schemas.microsoft.com/office/drawing/2014/main" id="{13257364-6F5D-4232-BE7F-5B8D4270520A}"/>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94B3A058-B872-48E6-8A63-EFC5E73E19C3}"/>
              </a:ext>
            </a:extLst>
          </p:cNvPr>
          <p:cNvSpPr>
            <a:spLocks noGrp="1"/>
          </p:cNvSpPr>
          <p:nvPr>
            <p:ph type="sldNum" sz="quarter" idx="12"/>
          </p:nvPr>
        </p:nvSpPr>
        <p:spPr/>
        <p:txBody>
          <a:bodyPr/>
          <a:lstStyle/>
          <a:p>
            <a:fld id="{21A410FD-FD70-416D-B501-19460E02587D}" type="slidenum">
              <a:rPr lang="el-GR" smtClean="0"/>
              <a:t>‹#›</a:t>
            </a:fld>
            <a:endParaRPr lang="el-GR"/>
          </a:p>
        </p:txBody>
      </p:sp>
    </p:spTree>
    <p:extLst>
      <p:ext uri="{BB962C8B-B14F-4D97-AF65-F5344CB8AC3E}">
        <p14:creationId xmlns:p14="http://schemas.microsoft.com/office/powerpoint/2010/main" val="1458080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hyperlink" Target="https://life-climamed.eu/home"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AC50F2-7037-45A3-A5A5-E91027783B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a:extLst>
              <a:ext uri="{FF2B5EF4-FFF2-40B4-BE49-F238E27FC236}">
                <a16:creationId xmlns:a16="http://schemas.microsoft.com/office/drawing/2014/main" id="{7AF655A0-775F-4AFD-9CA1-031507AFB3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C288A595-274D-4C53-A52D-70E5B3A90B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848329-3FD5-45E9-834A-5BD8DB4D6813}" type="datetimeFigureOut">
              <a:rPr lang="el-GR" smtClean="0"/>
              <a:t>25/9/2023</a:t>
            </a:fld>
            <a:endParaRPr lang="el-GR"/>
          </a:p>
        </p:txBody>
      </p:sp>
      <p:sp>
        <p:nvSpPr>
          <p:cNvPr id="5" name="Footer Placeholder 4">
            <a:extLst>
              <a:ext uri="{FF2B5EF4-FFF2-40B4-BE49-F238E27FC236}">
                <a16:creationId xmlns:a16="http://schemas.microsoft.com/office/drawing/2014/main" id="{01432611-5A45-4E95-AE35-F5C7200056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a:extLst>
              <a:ext uri="{FF2B5EF4-FFF2-40B4-BE49-F238E27FC236}">
                <a16:creationId xmlns:a16="http://schemas.microsoft.com/office/drawing/2014/main" id="{A22DDA13-6CFA-49C3-819D-1AC2E9155C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A410FD-FD70-416D-B501-19460E02587D}" type="slidenum">
              <a:rPr lang="el-GR" smtClean="0"/>
              <a:t>‹#›</a:t>
            </a:fld>
            <a:endParaRPr lang="el-GR"/>
          </a:p>
        </p:txBody>
      </p:sp>
    </p:spTree>
    <p:extLst>
      <p:ext uri="{BB962C8B-B14F-4D97-AF65-F5344CB8AC3E}">
        <p14:creationId xmlns:p14="http://schemas.microsoft.com/office/powerpoint/2010/main" val="303638276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l-G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21A410FD-FD70-416D-B501-19460E02587D}" type="slidenum">
              <a:rPr lang="el-GR" smtClean="0"/>
              <a:t>‹#›</a:t>
            </a:fld>
            <a:endParaRPr lang="el-G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C4710051-0DC9-ED09-6786-70B3DB2DFF0B}"/>
              </a:ext>
            </a:extLst>
          </p:cNvPr>
          <p:cNvPicPr>
            <a:picLocks noChangeAspect="1"/>
          </p:cNvPicPr>
          <p:nvPr userDrawn="1"/>
        </p:nvPicPr>
        <p:blipFill>
          <a:blip r:embed="rId13"/>
          <a:stretch>
            <a:fillRect/>
          </a:stretch>
        </p:blipFill>
        <p:spPr>
          <a:xfrm>
            <a:off x="369792" y="243278"/>
            <a:ext cx="1864821" cy="536892"/>
          </a:xfrm>
          <a:prstGeom prst="rect">
            <a:avLst/>
          </a:prstGeom>
        </p:spPr>
      </p:pic>
      <p:sp>
        <p:nvSpPr>
          <p:cNvPr id="12" name="TextBox 11">
            <a:extLst>
              <a:ext uri="{FF2B5EF4-FFF2-40B4-BE49-F238E27FC236}">
                <a16:creationId xmlns:a16="http://schemas.microsoft.com/office/drawing/2014/main" id="{EAD64745-E23A-0D2C-65A4-62F11DCDF1E0}"/>
              </a:ext>
            </a:extLst>
          </p:cNvPr>
          <p:cNvSpPr txBox="1"/>
          <p:nvPr userDrawn="1"/>
        </p:nvSpPr>
        <p:spPr>
          <a:xfrm>
            <a:off x="44374" y="6502111"/>
            <a:ext cx="2582057" cy="276999"/>
          </a:xfrm>
          <a:prstGeom prst="rect">
            <a:avLst/>
          </a:prstGeom>
          <a:noFill/>
        </p:spPr>
        <p:txBody>
          <a:bodyPr wrap="square" rtlCol="0">
            <a:spAutoFit/>
          </a:bodyPr>
          <a:lstStyle/>
          <a:p>
            <a:r>
              <a:rPr lang="en-US" sz="1200" dirty="0">
                <a:solidFill>
                  <a:schemeClr val="bg1"/>
                </a:solidFill>
                <a:hlinkClick r:id="rId14">
                  <a:extLst>
                    <a:ext uri="{A12FA001-AC4F-418D-AE19-62706E023703}">
                      <ahyp:hlinkClr xmlns:ahyp="http://schemas.microsoft.com/office/drawing/2018/hyperlinkcolor" xmlns="" val="tx"/>
                    </a:ext>
                  </a:extLst>
                </a:hlinkClick>
              </a:rPr>
              <a:t>https://life-climamed.eu/home</a:t>
            </a:r>
            <a:r>
              <a:rPr lang="en-US" sz="1200" dirty="0">
                <a:solidFill>
                  <a:schemeClr val="bg1"/>
                </a:solidFill>
              </a:rPr>
              <a:t> </a:t>
            </a:r>
            <a:endParaRPr lang="el-GR" sz="1200" dirty="0">
              <a:solidFill>
                <a:schemeClr val="bg1"/>
              </a:solidFill>
            </a:endParaRPr>
          </a:p>
        </p:txBody>
      </p:sp>
    </p:spTree>
    <p:extLst>
      <p:ext uri="{BB962C8B-B14F-4D97-AF65-F5344CB8AC3E}">
        <p14:creationId xmlns:p14="http://schemas.microsoft.com/office/powerpoint/2010/main" val="2160713083"/>
      </p:ext>
    </p:extLst>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life-climamed.eu/home" TargetMode="Externa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168AC-87F1-46EF-9900-1E7DBDD38260}"/>
              </a:ext>
            </a:extLst>
          </p:cNvPr>
          <p:cNvSpPr>
            <a:spLocks noGrp="1"/>
          </p:cNvSpPr>
          <p:nvPr>
            <p:ph type="ctrTitle"/>
          </p:nvPr>
        </p:nvSpPr>
        <p:spPr>
          <a:xfrm>
            <a:off x="2571960" y="1751278"/>
            <a:ext cx="8915399" cy="2216874"/>
          </a:xfrm>
        </p:spPr>
        <p:txBody>
          <a:bodyP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l-GR" sz="1800" b="1" i="0" u="none" strike="noStrike" kern="1200" cap="none" spc="0" normalizeH="0" baseline="0" noProof="0" dirty="0">
                <a:ln>
                  <a:noFill/>
                </a:ln>
                <a:solidFill>
                  <a:schemeClr val="tx1"/>
                </a:solidFill>
                <a:effectLst/>
                <a:uLnTx/>
                <a:uFillTx/>
                <a:latin typeface="Cambria" panose="02040503050406030204" pitchFamily="18" charset="0"/>
                <a:ea typeface="Cambria" panose="02040503050406030204" pitchFamily="18" charset="0"/>
                <a:cs typeface="Calibri" panose="020F0502020204030204" pitchFamily="34" charset="0"/>
              </a:rPr>
              <a:t/>
            </a:r>
            <a:br>
              <a:rPr kumimoji="0" lang="el-GR" sz="1800" b="1" i="0" u="none" strike="noStrike" kern="1200" cap="none" spc="0" normalizeH="0" baseline="0" noProof="0" dirty="0">
                <a:ln>
                  <a:noFill/>
                </a:ln>
                <a:solidFill>
                  <a:schemeClr val="tx1"/>
                </a:solidFill>
                <a:effectLst/>
                <a:uLnTx/>
                <a:uFillTx/>
                <a:latin typeface="Cambria" panose="02040503050406030204" pitchFamily="18" charset="0"/>
                <a:ea typeface="Cambria" panose="02040503050406030204" pitchFamily="18" charset="0"/>
                <a:cs typeface="Calibri" panose="020F0502020204030204" pitchFamily="34" charset="0"/>
              </a:rPr>
            </a:br>
            <a:endParaRPr kumimoji="0" lang="el-GR" sz="2400" b="0" i="0" u="none" strike="noStrike" kern="1200" cap="none" spc="0" normalizeH="0" baseline="0" noProof="0" dirty="0">
              <a:ln>
                <a:noFill/>
              </a:ln>
              <a:solidFill>
                <a:schemeClr val="tx1"/>
              </a:solidFill>
              <a:effectLst/>
              <a:uLnTx/>
              <a:uFillTx/>
              <a:latin typeface="Cambria" panose="02040503050406030204" pitchFamily="18" charset="0"/>
              <a:ea typeface="Cambria" panose="02040503050406030204" pitchFamily="18" charset="0"/>
              <a:cs typeface="+mn-cs"/>
            </a:endParaRPr>
          </a:p>
        </p:txBody>
      </p:sp>
      <p:sp>
        <p:nvSpPr>
          <p:cNvPr id="3" name="Subtitle 2">
            <a:extLst>
              <a:ext uri="{FF2B5EF4-FFF2-40B4-BE49-F238E27FC236}">
                <a16:creationId xmlns:a16="http://schemas.microsoft.com/office/drawing/2014/main" id="{7873D27E-DD8D-453A-8454-9C48BA1EEC92}"/>
              </a:ext>
            </a:extLst>
          </p:cNvPr>
          <p:cNvSpPr>
            <a:spLocks noGrp="1"/>
          </p:cNvSpPr>
          <p:nvPr>
            <p:ph type="subTitle" idx="1"/>
          </p:nvPr>
        </p:nvSpPr>
        <p:spPr>
          <a:xfrm>
            <a:off x="9207544" y="5548004"/>
            <a:ext cx="2984456" cy="954107"/>
          </a:xfrm>
        </p:spPr>
        <p:txBody>
          <a:bodyPr>
            <a:normAutofit/>
          </a:bodyPr>
          <a:lstStyle/>
          <a:p>
            <a:pPr algn="r">
              <a:spcBef>
                <a:spcPts val="0"/>
              </a:spcBef>
            </a:pPr>
            <a:r>
              <a:rPr lang="en-US" sz="1400" b="1" dirty="0">
                <a:solidFill>
                  <a:srgbClr val="00B050"/>
                </a:solidFill>
                <a:latin typeface="Cambria" panose="02040503050406030204" pitchFamily="18" charset="0"/>
                <a:ea typeface="Cambria" panose="02040503050406030204" pitchFamily="18" charset="0"/>
              </a:rPr>
              <a:t> </a:t>
            </a:r>
          </a:p>
          <a:p>
            <a:pPr algn="r">
              <a:spcBef>
                <a:spcPts val="0"/>
              </a:spcBef>
            </a:pPr>
            <a:r>
              <a:rPr lang="en-US" sz="2000" dirty="0">
                <a:latin typeface="Cambria" panose="02040503050406030204" pitchFamily="18" charset="0"/>
                <a:ea typeface="Cambria" panose="02040503050406030204" pitchFamily="18" charset="0"/>
              </a:rPr>
              <a:t> </a:t>
            </a:r>
            <a:endParaRPr lang="el-GR" sz="2000" dirty="0">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D120558A-3E93-458F-8EDA-90A2F6A0ED5F}"/>
              </a:ext>
            </a:extLst>
          </p:cNvPr>
          <p:cNvSpPr txBox="1"/>
          <p:nvPr/>
        </p:nvSpPr>
        <p:spPr>
          <a:xfrm>
            <a:off x="44374" y="6502111"/>
            <a:ext cx="2582057" cy="276999"/>
          </a:xfrm>
          <a:prstGeom prst="rect">
            <a:avLst/>
          </a:prstGeom>
          <a:noFill/>
        </p:spPr>
        <p:txBody>
          <a:bodyPr wrap="square" rtlCol="0">
            <a:spAutoFit/>
          </a:bodyPr>
          <a:lstStyle/>
          <a:p>
            <a:r>
              <a:rPr lang="en-US" sz="1200" dirty="0">
                <a:solidFill>
                  <a:schemeClr val="bg1"/>
                </a:solidFill>
                <a:hlinkClick r:id="rId2">
                  <a:extLst>
                    <a:ext uri="{A12FA001-AC4F-418D-AE19-62706E023703}">
                      <ahyp:hlinkClr xmlns:ahyp="http://schemas.microsoft.com/office/drawing/2018/hyperlinkcolor" xmlns="" val="tx"/>
                    </a:ext>
                  </a:extLst>
                </a:hlinkClick>
              </a:rPr>
              <a:t>https://life-climamed.eu/home</a:t>
            </a:r>
            <a:r>
              <a:rPr lang="en-US" sz="1200" dirty="0">
                <a:solidFill>
                  <a:schemeClr val="bg1"/>
                </a:solidFill>
              </a:rPr>
              <a:t> </a:t>
            </a:r>
            <a:endParaRPr lang="el-GR" sz="1200" dirty="0">
              <a:solidFill>
                <a:schemeClr val="bg1"/>
              </a:solidFill>
            </a:endParaRPr>
          </a:p>
        </p:txBody>
      </p:sp>
      <p:sp>
        <p:nvSpPr>
          <p:cNvPr id="10" name="TextBox 9">
            <a:extLst>
              <a:ext uri="{FF2B5EF4-FFF2-40B4-BE49-F238E27FC236}">
                <a16:creationId xmlns:a16="http://schemas.microsoft.com/office/drawing/2014/main" id="{17EEBB8B-AE4A-D4DC-8CF7-6B98C4474F9D}"/>
              </a:ext>
            </a:extLst>
          </p:cNvPr>
          <p:cNvSpPr txBox="1"/>
          <p:nvPr/>
        </p:nvSpPr>
        <p:spPr>
          <a:xfrm>
            <a:off x="3112982" y="4624674"/>
            <a:ext cx="6094562" cy="923330"/>
          </a:xfrm>
          <a:prstGeom prst="rect">
            <a:avLst/>
          </a:prstGeom>
          <a:noFill/>
        </p:spPr>
        <p:txBody>
          <a:bodyPr wrap="square">
            <a:spAutoFit/>
          </a:bodyPr>
          <a:lstStyle/>
          <a:p>
            <a:pPr algn="ctr"/>
            <a:r>
              <a:rPr kumimoji="0" lang="en-US" sz="1800" b="1" i="0" u="none" strike="noStrike" kern="1200" cap="none" spc="0" normalizeH="0" baseline="0" noProof="0" dirty="0">
                <a:ln>
                  <a:noFill/>
                </a:ln>
                <a:solidFill>
                  <a:srgbClr val="00B050"/>
                </a:solidFill>
                <a:effectLst/>
                <a:uLnTx/>
                <a:uFillTx/>
                <a:latin typeface="Cambria" panose="02040503050406030204" pitchFamily="18" charset="0"/>
                <a:ea typeface="Cambria" panose="02040503050406030204" pitchFamily="18" charset="0"/>
                <a:cs typeface="Calibri" panose="020F0502020204030204" pitchFamily="34" charset="0"/>
              </a:rPr>
              <a:t>Innovative technologies for climate change mitigation by Mediterranean agricultural sector</a:t>
            </a:r>
            <a:r>
              <a:rPr kumimoji="0" lang="el-GR" sz="1800" b="1" i="0" u="none" strike="noStrike" kern="1200" cap="none" spc="0" normalizeH="0" baseline="0" noProof="0" dirty="0">
                <a:ln>
                  <a:noFill/>
                </a:ln>
                <a:solidFill>
                  <a:srgbClr val="00B050"/>
                </a:solidFill>
                <a:effectLst/>
                <a:uLnTx/>
                <a:uFillTx/>
                <a:latin typeface="Cambria" panose="02040503050406030204" pitchFamily="18" charset="0"/>
                <a:ea typeface="Cambria" panose="02040503050406030204" pitchFamily="18" charset="0"/>
                <a:cs typeface="Calibri" panose="020F0502020204030204" pitchFamily="34" charset="0"/>
              </a:rPr>
              <a:t>– </a:t>
            </a:r>
            <a:r>
              <a:rPr kumimoji="0" lang="en-US" sz="1800" b="1" i="0" u="none" strike="noStrike" kern="1200" cap="none" spc="0" normalizeH="0" baseline="0" noProof="0" dirty="0" err="1">
                <a:ln>
                  <a:noFill/>
                </a:ln>
                <a:solidFill>
                  <a:srgbClr val="00B050"/>
                </a:solidFill>
                <a:effectLst/>
                <a:uLnTx/>
                <a:uFillTx/>
                <a:latin typeface="Cambria" panose="02040503050406030204" pitchFamily="18" charset="0"/>
                <a:ea typeface="Cambria" panose="02040503050406030204" pitchFamily="18" charset="0"/>
                <a:cs typeface="Calibri" panose="020F0502020204030204" pitchFamily="34" charset="0"/>
              </a:rPr>
              <a:t>Clima</a:t>
            </a:r>
            <a:r>
              <a:rPr kumimoji="0" lang="en-US" sz="1800" b="1" i="0" u="none" strike="noStrike" kern="1200" cap="none" spc="0" normalizeH="0" baseline="0" noProof="0" dirty="0">
                <a:ln>
                  <a:noFill/>
                </a:ln>
                <a:solidFill>
                  <a:srgbClr val="00B050"/>
                </a:solidFill>
                <a:effectLst/>
                <a:uLnTx/>
                <a:uFillTx/>
                <a:latin typeface="Cambria" panose="02040503050406030204" pitchFamily="18" charset="0"/>
                <a:ea typeface="Cambria" panose="02040503050406030204" pitchFamily="18" charset="0"/>
                <a:cs typeface="Calibri" panose="020F0502020204030204" pitchFamily="34" charset="0"/>
              </a:rPr>
              <a:t> MED</a:t>
            </a:r>
            <a:r>
              <a:rPr kumimoji="0" lang="el-GR" sz="1800" b="1" i="0" u="none" strike="noStrike" kern="1200" cap="none" spc="0" normalizeH="0" baseline="0" noProof="0" dirty="0">
                <a:ln>
                  <a:noFill/>
                </a:ln>
                <a:solidFill>
                  <a:srgbClr val="00B050"/>
                </a:solidFill>
                <a:effectLst/>
                <a:uLnTx/>
                <a:uFillTx/>
                <a:latin typeface="Cambria" panose="02040503050406030204" pitchFamily="18" charset="0"/>
                <a:ea typeface="Cambria" panose="02040503050406030204" pitchFamily="18" charset="0"/>
                <a:cs typeface="Calibri" panose="020F0502020204030204" pitchFamily="34" charset="0"/>
              </a:rPr>
              <a:t/>
            </a:r>
            <a:br>
              <a:rPr kumimoji="0" lang="el-GR" sz="1800" b="1" i="0" u="none" strike="noStrike" kern="1200" cap="none" spc="0" normalizeH="0" baseline="0" noProof="0" dirty="0">
                <a:ln>
                  <a:noFill/>
                </a:ln>
                <a:solidFill>
                  <a:srgbClr val="00B050"/>
                </a:solidFill>
                <a:effectLst/>
                <a:uLnTx/>
                <a:uFillTx/>
                <a:latin typeface="Cambria" panose="02040503050406030204" pitchFamily="18" charset="0"/>
                <a:ea typeface="Cambria" panose="02040503050406030204" pitchFamily="18" charset="0"/>
                <a:cs typeface="Calibri" panose="020F0502020204030204" pitchFamily="34" charset="0"/>
              </a:rPr>
            </a:br>
            <a:r>
              <a:rPr kumimoji="0" lang="en-US" sz="1800" b="1" i="0" u="none" strike="noStrike" kern="1200" cap="none" spc="0" normalizeH="0" baseline="0" noProof="0" dirty="0">
                <a:ln>
                  <a:noFill/>
                </a:ln>
                <a:solidFill>
                  <a:srgbClr val="00B050"/>
                </a:solidFill>
                <a:effectLst/>
                <a:uLnTx/>
                <a:uFillTx/>
                <a:latin typeface="Cambria" panose="02040503050406030204" pitchFamily="18" charset="0"/>
                <a:ea typeface="Cambria" panose="02040503050406030204" pitchFamily="18" charset="0"/>
                <a:cs typeface="Calibri" panose="020F0502020204030204" pitchFamily="34" charset="0"/>
              </a:rPr>
              <a:t>LIFE17 CCM/GR/000087 </a:t>
            </a:r>
            <a:endParaRPr lang="en-US" dirty="0"/>
          </a:p>
        </p:txBody>
      </p:sp>
      <p:sp>
        <p:nvSpPr>
          <p:cNvPr id="12" name="TextBox 11">
            <a:extLst>
              <a:ext uri="{FF2B5EF4-FFF2-40B4-BE49-F238E27FC236}">
                <a16:creationId xmlns:a16="http://schemas.microsoft.com/office/drawing/2014/main" id="{28086B80-77B2-0841-877D-3518C0014567}"/>
              </a:ext>
            </a:extLst>
          </p:cNvPr>
          <p:cNvSpPr txBox="1"/>
          <p:nvPr/>
        </p:nvSpPr>
        <p:spPr>
          <a:xfrm>
            <a:off x="3048719" y="2037824"/>
            <a:ext cx="6094562" cy="646331"/>
          </a:xfrm>
          <a:prstGeom prst="rect">
            <a:avLst/>
          </a:prstGeom>
          <a:noFill/>
        </p:spPr>
        <p:txBody>
          <a:bodyPr wrap="square">
            <a:spAutoFit/>
          </a:bodyPr>
          <a:lstStyle/>
          <a:p>
            <a:pPr algn="ctr"/>
            <a:r>
              <a:rPr kumimoji="0" lang="en-US" sz="3600" b="1" i="0" u="none" strike="noStrike" kern="1200" cap="none" spc="0" normalizeH="0" baseline="0" noProof="0" dirty="0">
                <a:ln>
                  <a:noFill/>
                </a:ln>
                <a:effectLst/>
                <a:uLnTx/>
                <a:uFillTx/>
                <a:latin typeface="Cambria" panose="02040503050406030204" pitchFamily="18" charset="0"/>
                <a:ea typeface="Cambria" panose="02040503050406030204" pitchFamily="18" charset="0"/>
                <a:cs typeface="Calibri" panose="020F0502020204030204" pitchFamily="34" charset="0"/>
              </a:rPr>
              <a:t>Case Studies</a:t>
            </a:r>
            <a:endParaRPr lang="en-US" sz="3600" dirty="0"/>
          </a:p>
        </p:txBody>
      </p:sp>
    </p:spTree>
    <p:extLst>
      <p:ext uri="{BB962C8B-B14F-4D97-AF65-F5344CB8AC3E}">
        <p14:creationId xmlns:p14="http://schemas.microsoft.com/office/powerpoint/2010/main" val="4362358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BA8069-C662-4516-BAA1-502DDCBCFE92}"/>
              </a:ext>
            </a:extLst>
          </p:cNvPr>
          <p:cNvSpPr>
            <a:spLocks noGrp="1"/>
          </p:cNvSpPr>
          <p:nvPr>
            <p:ph type="title"/>
          </p:nvPr>
        </p:nvSpPr>
        <p:spPr/>
        <p:txBody>
          <a:bodyPr>
            <a:normAutofit/>
          </a:bodyPr>
          <a:lstStyle/>
          <a:p>
            <a:pPr algn="ctr"/>
            <a:r>
              <a:rPr lang="en-US" sz="4000" dirty="0"/>
              <a:t>Abatement Potential of Mitigation (+)</a:t>
            </a:r>
          </a:p>
        </p:txBody>
      </p:sp>
      <p:sp>
        <p:nvSpPr>
          <p:cNvPr id="3" name="Θέση περιεχομένου 2">
            <a:extLst>
              <a:ext uri="{FF2B5EF4-FFF2-40B4-BE49-F238E27FC236}">
                <a16:creationId xmlns:a16="http://schemas.microsoft.com/office/drawing/2014/main" id="{949D7CED-2812-49BE-8E4D-602D5841DB70}"/>
              </a:ext>
            </a:extLst>
          </p:cNvPr>
          <p:cNvSpPr>
            <a:spLocks noGrp="1"/>
          </p:cNvSpPr>
          <p:nvPr>
            <p:ph idx="1"/>
          </p:nvPr>
        </p:nvSpPr>
        <p:spPr>
          <a:xfrm>
            <a:off x="1097280" y="1845733"/>
            <a:ext cx="10058400" cy="4442177"/>
          </a:xfrm>
        </p:spPr>
        <p:txBody>
          <a:bodyPr>
            <a:normAutofit fontScale="92500" lnSpcReduction="20000"/>
          </a:bodyPr>
          <a:lstStyle/>
          <a:p>
            <a:pPr algn="just">
              <a:lnSpc>
                <a:spcPct val="110000"/>
              </a:lnSpc>
              <a:spcBef>
                <a:spcPts val="0"/>
              </a:spcBef>
              <a:spcAft>
                <a:spcPts val="0"/>
              </a:spcAft>
            </a:pPr>
            <a:r>
              <a:rPr lang="en-US" b="1" u="sng" dirty="0">
                <a:solidFill>
                  <a:srgbClr val="00B050"/>
                </a:solidFill>
              </a:rPr>
              <a:t>Cover crops in rainfed vineyards and olives </a:t>
            </a:r>
          </a:p>
          <a:p>
            <a:pPr marL="358775" indent="-358775" algn="just">
              <a:lnSpc>
                <a:spcPct val="110000"/>
              </a:lnSpc>
              <a:spcBef>
                <a:spcPts val="0"/>
              </a:spcBef>
              <a:spcAft>
                <a:spcPts val="0"/>
              </a:spcAft>
              <a:buFont typeface="Wingdings" panose="05000000000000000000" pitchFamily="2" charset="2"/>
              <a:buChar char="q"/>
            </a:pPr>
            <a:r>
              <a:rPr lang="en-US" dirty="0"/>
              <a:t>Cover crops have the potential of SOC gains and erosion control in semiarid regions. In the long-term they can make the system profitable </a:t>
            </a:r>
            <a:endParaRPr lang="en-US" dirty="0" smtClean="0"/>
          </a:p>
          <a:p>
            <a:pPr marL="358775" indent="-358775" algn="just">
              <a:lnSpc>
                <a:spcPct val="110000"/>
              </a:lnSpc>
              <a:spcBef>
                <a:spcPts val="0"/>
              </a:spcBef>
              <a:spcAft>
                <a:spcPts val="0"/>
              </a:spcAft>
              <a:buFont typeface="Wingdings" panose="05000000000000000000" pitchFamily="2" charset="2"/>
              <a:buChar char="q"/>
            </a:pPr>
            <a:endParaRPr lang="en-US" dirty="0"/>
          </a:p>
          <a:p>
            <a:pPr marL="358775" indent="-358775" algn="just">
              <a:lnSpc>
                <a:spcPct val="110000"/>
              </a:lnSpc>
              <a:spcBef>
                <a:spcPts val="0"/>
              </a:spcBef>
              <a:spcAft>
                <a:spcPts val="0"/>
              </a:spcAft>
              <a:buFont typeface="Wingdings" panose="05000000000000000000" pitchFamily="2" charset="2"/>
              <a:buChar char="q"/>
            </a:pPr>
            <a:r>
              <a:rPr lang="en-US" dirty="0"/>
              <a:t>In almonds, the maintenance of cover crops by mowing instead of repeated disking can be less costly, reduce insect and mite problems, cause less soil compaction, increase water penetration, and require less management time </a:t>
            </a:r>
            <a:endParaRPr lang="en-US" dirty="0" smtClean="0"/>
          </a:p>
          <a:p>
            <a:pPr marL="358775" indent="-358775" algn="just">
              <a:lnSpc>
                <a:spcPct val="110000"/>
              </a:lnSpc>
              <a:spcBef>
                <a:spcPts val="0"/>
              </a:spcBef>
              <a:spcAft>
                <a:spcPts val="0"/>
              </a:spcAft>
              <a:buFont typeface="Wingdings" panose="05000000000000000000" pitchFamily="2" charset="2"/>
              <a:buChar char="q"/>
            </a:pPr>
            <a:endParaRPr lang="en-US" dirty="0"/>
          </a:p>
          <a:p>
            <a:pPr marL="358775" indent="-358775" algn="just">
              <a:lnSpc>
                <a:spcPct val="110000"/>
              </a:lnSpc>
              <a:spcBef>
                <a:spcPts val="0"/>
              </a:spcBef>
              <a:spcAft>
                <a:spcPts val="0"/>
              </a:spcAft>
              <a:buFont typeface="Wingdings" panose="05000000000000000000" pitchFamily="2" charset="2"/>
              <a:buChar char="q"/>
            </a:pPr>
            <a:r>
              <a:rPr lang="en-US" dirty="0"/>
              <a:t>Farmers are skeptical in adopting these practices due to the possible competition for water and nutrients. </a:t>
            </a:r>
            <a:endParaRPr lang="en-US" dirty="0" smtClean="0"/>
          </a:p>
          <a:p>
            <a:pPr marL="358775" indent="-358775" algn="just">
              <a:lnSpc>
                <a:spcPct val="110000"/>
              </a:lnSpc>
              <a:spcBef>
                <a:spcPts val="0"/>
              </a:spcBef>
              <a:spcAft>
                <a:spcPts val="0"/>
              </a:spcAft>
              <a:buFont typeface="Wingdings" panose="05000000000000000000" pitchFamily="2" charset="2"/>
              <a:buChar char="q"/>
            </a:pPr>
            <a:endParaRPr lang="en-US" dirty="0"/>
          </a:p>
          <a:p>
            <a:pPr algn="just">
              <a:lnSpc>
                <a:spcPct val="110000"/>
              </a:lnSpc>
              <a:spcBef>
                <a:spcPts val="0"/>
              </a:spcBef>
              <a:spcAft>
                <a:spcPts val="0"/>
              </a:spcAft>
            </a:pPr>
            <a:r>
              <a:rPr lang="en-US" b="1" u="sng" dirty="0">
                <a:solidFill>
                  <a:srgbClr val="00B050"/>
                </a:solidFill>
              </a:rPr>
              <a:t>Residue Management</a:t>
            </a:r>
          </a:p>
          <a:p>
            <a:pPr marL="266700" indent="-266700" algn="just">
              <a:lnSpc>
                <a:spcPct val="110000"/>
              </a:lnSpc>
              <a:spcBef>
                <a:spcPts val="0"/>
              </a:spcBef>
              <a:spcAft>
                <a:spcPts val="0"/>
              </a:spcAft>
              <a:buFont typeface="Wingdings" panose="05000000000000000000" pitchFamily="2" charset="2"/>
              <a:buChar char="q"/>
            </a:pPr>
            <a:r>
              <a:rPr lang="en-US" dirty="0"/>
              <a:t>Residue management in barley and wheat could provide abatement of about 0.12MtCO2e at higher positive cost. Higher costs are mainly due to loss of revenue from selling straw for animal feed as a by-product. Incorporating residues from crops into the soil, may also enhance carbon returns and SOC sequestration </a:t>
            </a:r>
          </a:p>
          <a:p>
            <a:endParaRPr lang="en-US" dirty="0"/>
          </a:p>
        </p:txBody>
      </p:sp>
    </p:spTree>
    <p:extLst>
      <p:ext uri="{BB962C8B-B14F-4D97-AF65-F5344CB8AC3E}">
        <p14:creationId xmlns:p14="http://schemas.microsoft.com/office/powerpoint/2010/main" val="4263385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EDEAEA0-A822-437E-8CE1-D38735FBA750}"/>
              </a:ext>
            </a:extLst>
          </p:cNvPr>
          <p:cNvSpPr>
            <a:spLocks noGrp="1"/>
          </p:cNvSpPr>
          <p:nvPr>
            <p:ph type="title"/>
          </p:nvPr>
        </p:nvSpPr>
        <p:spPr/>
        <p:txBody>
          <a:bodyPr>
            <a:normAutofit/>
          </a:bodyPr>
          <a:lstStyle/>
          <a:p>
            <a:pPr algn="ctr"/>
            <a:r>
              <a:rPr lang="en-US" sz="4400" dirty="0"/>
              <a:t>Conclusion</a:t>
            </a:r>
          </a:p>
        </p:txBody>
      </p:sp>
      <p:sp>
        <p:nvSpPr>
          <p:cNvPr id="3" name="Θέση περιεχομένου 2">
            <a:extLst>
              <a:ext uri="{FF2B5EF4-FFF2-40B4-BE49-F238E27FC236}">
                <a16:creationId xmlns:a16="http://schemas.microsoft.com/office/drawing/2014/main" id="{C7946039-CE79-44CC-A964-3E94DD5C7447}"/>
              </a:ext>
            </a:extLst>
          </p:cNvPr>
          <p:cNvSpPr>
            <a:spLocks noGrp="1"/>
          </p:cNvSpPr>
          <p:nvPr>
            <p:ph idx="1"/>
          </p:nvPr>
        </p:nvSpPr>
        <p:spPr/>
        <p:txBody>
          <a:bodyPr>
            <a:normAutofit fontScale="85000" lnSpcReduction="10000"/>
          </a:bodyPr>
          <a:lstStyle/>
          <a:p>
            <a:pPr marL="358775" indent="-358775" algn="just">
              <a:lnSpc>
                <a:spcPct val="110000"/>
              </a:lnSpc>
              <a:spcBef>
                <a:spcPts val="0"/>
              </a:spcBef>
              <a:spcAft>
                <a:spcPts val="0"/>
              </a:spcAft>
              <a:buFont typeface="Wingdings" panose="05000000000000000000" pitchFamily="2" charset="2"/>
              <a:buChar char="q"/>
            </a:pPr>
            <a:r>
              <a:rPr lang="en-US" b="0" i="0" dirty="0">
                <a:solidFill>
                  <a:srgbClr val="374151"/>
                </a:solidFill>
                <a:effectLst/>
              </a:rPr>
              <a:t>The research offers a comprehensive interdisciplinary examination of the connections between </a:t>
            </a:r>
            <a:r>
              <a:rPr lang="en-US" dirty="0">
                <a:solidFill>
                  <a:srgbClr val="374151"/>
                </a:solidFill>
              </a:rPr>
              <a:t>mitigating climate change and the economic aspects of sustainable farm </a:t>
            </a:r>
            <a:r>
              <a:rPr lang="en-US" dirty="0" smtClean="0">
                <a:solidFill>
                  <a:srgbClr val="374151"/>
                </a:solidFill>
              </a:rPr>
              <a:t>management</a:t>
            </a:r>
          </a:p>
          <a:p>
            <a:pPr marL="358775" indent="-358775" algn="just">
              <a:lnSpc>
                <a:spcPct val="110000"/>
              </a:lnSpc>
              <a:spcBef>
                <a:spcPts val="0"/>
              </a:spcBef>
              <a:spcAft>
                <a:spcPts val="0"/>
              </a:spcAft>
              <a:buFont typeface="Wingdings" panose="05000000000000000000" pitchFamily="2" charset="2"/>
              <a:buChar char="q"/>
            </a:pPr>
            <a:endParaRPr lang="en-US" dirty="0">
              <a:solidFill>
                <a:srgbClr val="374151"/>
              </a:solidFill>
            </a:endParaRPr>
          </a:p>
          <a:p>
            <a:pPr marL="358775" indent="-358775" algn="just">
              <a:lnSpc>
                <a:spcPct val="110000"/>
              </a:lnSpc>
              <a:spcBef>
                <a:spcPts val="0"/>
              </a:spcBef>
              <a:spcAft>
                <a:spcPts val="0"/>
              </a:spcAft>
              <a:buFont typeface="Wingdings" panose="05000000000000000000" pitchFamily="2" charset="2"/>
              <a:buChar char="q"/>
            </a:pPr>
            <a:r>
              <a:rPr lang="en-US" dirty="0">
                <a:solidFill>
                  <a:srgbClr val="374151"/>
                </a:solidFill>
              </a:rPr>
              <a:t>Even when cost effectiveness and abatement are optimal, agronomic and social factors are probable to create a barrier in implementing sustainable </a:t>
            </a:r>
            <a:r>
              <a:rPr lang="en-US" dirty="0" smtClean="0">
                <a:solidFill>
                  <a:srgbClr val="374151"/>
                </a:solidFill>
              </a:rPr>
              <a:t>practices</a:t>
            </a:r>
          </a:p>
          <a:p>
            <a:pPr marL="358775" indent="-358775" algn="just">
              <a:lnSpc>
                <a:spcPct val="110000"/>
              </a:lnSpc>
              <a:spcBef>
                <a:spcPts val="0"/>
              </a:spcBef>
              <a:spcAft>
                <a:spcPts val="0"/>
              </a:spcAft>
              <a:buFont typeface="Wingdings" panose="05000000000000000000" pitchFamily="2" charset="2"/>
              <a:buChar char="q"/>
            </a:pPr>
            <a:endParaRPr lang="en-US" dirty="0">
              <a:solidFill>
                <a:srgbClr val="374151"/>
              </a:solidFill>
            </a:endParaRPr>
          </a:p>
          <a:p>
            <a:pPr marL="358775" indent="-358775" algn="just">
              <a:lnSpc>
                <a:spcPct val="110000"/>
              </a:lnSpc>
              <a:spcBef>
                <a:spcPts val="0"/>
              </a:spcBef>
              <a:spcAft>
                <a:spcPts val="0"/>
              </a:spcAft>
              <a:buFont typeface="Wingdings" panose="05000000000000000000" pitchFamily="2" charset="2"/>
              <a:buChar char="q"/>
            </a:pPr>
            <a:r>
              <a:rPr lang="en-US" dirty="0">
                <a:solidFill>
                  <a:srgbClr val="374151"/>
                </a:solidFill>
              </a:rPr>
              <a:t>Policy interventions and provision of training and advisory services to farmers can improve farmers </a:t>
            </a:r>
            <a:r>
              <a:rPr lang="en-US" dirty="0" smtClean="0">
                <a:solidFill>
                  <a:srgbClr val="374151"/>
                </a:solidFill>
              </a:rPr>
              <a:t>skills</a:t>
            </a:r>
          </a:p>
          <a:p>
            <a:pPr marL="358775" indent="-358775" algn="just">
              <a:lnSpc>
                <a:spcPct val="110000"/>
              </a:lnSpc>
              <a:spcBef>
                <a:spcPts val="0"/>
              </a:spcBef>
              <a:spcAft>
                <a:spcPts val="0"/>
              </a:spcAft>
              <a:buFont typeface="Wingdings" panose="05000000000000000000" pitchFamily="2" charset="2"/>
              <a:buChar char="q"/>
            </a:pPr>
            <a:endParaRPr lang="en-US" dirty="0">
              <a:solidFill>
                <a:srgbClr val="374151"/>
              </a:solidFill>
            </a:endParaRPr>
          </a:p>
          <a:p>
            <a:pPr marL="358775" indent="-358775" algn="just">
              <a:lnSpc>
                <a:spcPct val="110000"/>
              </a:lnSpc>
              <a:spcBef>
                <a:spcPts val="0"/>
              </a:spcBef>
              <a:spcAft>
                <a:spcPts val="0"/>
              </a:spcAft>
              <a:buFont typeface="Wingdings" panose="05000000000000000000" pitchFamily="2" charset="2"/>
              <a:buChar char="q"/>
            </a:pPr>
            <a:r>
              <a:rPr lang="en-US" dirty="0">
                <a:solidFill>
                  <a:srgbClr val="374151"/>
                </a:solidFill>
              </a:rPr>
              <a:t>Capital grants and subsidies can fulfill farmers equipment </a:t>
            </a:r>
            <a:r>
              <a:rPr lang="en-US" dirty="0" smtClean="0">
                <a:solidFill>
                  <a:srgbClr val="374151"/>
                </a:solidFill>
              </a:rPr>
              <a:t>needs</a:t>
            </a:r>
          </a:p>
          <a:p>
            <a:pPr marL="358775" indent="-358775" algn="just">
              <a:lnSpc>
                <a:spcPct val="110000"/>
              </a:lnSpc>
              <a:spcBef>
                <a:spcPts val="0"/>
              </a:spcBef>
              <a:spcAft>
                <a:spcPts val="0"/>
              </a:spcAft>
              <a:buFont typeface="Wingdings" panose="05000000000000000000" pitchFamily="2" charset="2"/>
              <a:buChar char="q"/>
            </a:pPr>
            <a:endParaRPr lang="en-US" dirty="0">
              <a:solidFill>
                <a:srgbClr val="374151"/>
              </a:solidFill>
            </a:endParaRPr>
          </a:p>
          <a:p>
            <a:pPr marL="358775" indent="-358775" algn="just">
              <a:lnSpc>
                <a:spcPct val="110000"/>
              </a:lnSpc>
              <a:spcBef>
                <a:spcPts val="0"/>
              </a:spcBef>
              <a:spcAft>
                <a:spcPts val="0"/>
              </a:spcAft>
              <a:buFont typeface="Wingdings" panose="05000000000000000000" pitchFamily="2" charset="2"/>
              <a:buChar char="q"/>
            </a:pPr>
            <a:r>
              <a:rPr lang="en-US" dirty="0">
                <a:solidFill>
                  <a:srgbClr val="374151"/>
                </a:solidFill>
              </a:rPr>
              <a:t>Farmers established traditions of agricultural production, market conditions and poor availability of resources cannot be controlled by policies implementation </a:t>
            </a:r>
            <a:endParaRPr lang="en-US" dirty="0" smtClean="0">
              <a:solidFill>
                <a:srgbClr val="374151"/>
              </a:solidFill>
            </a:endParaRPr>
          </a:p>
          <a:p>
            <a:pPr marL="358775" indent="-358775" algn="just">
              <a:lnSpc>
                <a:spcPct val="110000"/>
              </a:lnSpc>
              <a:spcBef>
                <a:spcPts val="0"/>
              </a:spcBef>
              <a:spcAft>
                <a:spcPts val="0"/>
              </a:spcAft>
              <a:buFont typeface="Wingdings" panose="05000000000000000000" pitchFamily="2" charset="2"/>
              <a:buChar char="q"/>
            </a:pPr>
            <a:endParaRPr lang="en-US" dirty="0">
              <a:solidFill>
                <a:srgbClr val="374151"/>
              </a:solidFill>
            </a:endParaRPr>
          </a:p>
          <a:p>
            <a:pPr marL="358775" indent="-358775" algn="just">
              <a:lnSpc>
                <a:spcPct val="110000"/>
              </a:lnSpc>
              <a:spcBef>
                <a:spcPts val="0"/>
              </a:spcBef>
              <a:spcAft>
                <a:spcPts val="0"/>
              </a:spcAft>
              <a:buFont typeface="Wingdings" panose="05000000000000000000" pitchFamily="2" charset="2"/>
              <a:buChar char="q"/>
            </a:pPr>
            <a:r>
              <a:rPr lang="en-US" dirty="0">
                <a:solidFill>
                  <a:srgbClr val="374151"/>
                </a:solidFill>
              </a:rPr>
              <a:t>More cost-effective reduction of GHGs can be attained by focusing on nutrient management and methane reduction (enteric fermentation) measures</a:t>
            </a:r>
          </a:p>
        </p:txBody>
      </p:sp>
    </p:spTree>
    <p:extLst>
      <p:ext uri="{BB962C8B-B14F-4D97-AF65-F5344CB8AC3E}">
        <p14:creationId xmlns:p14="http://schemas.microsoft.com/office/powerpoint/2010/main" val="12478635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A982655-C54F-415B-9D42-A0FAA5904B60}"/>
              </a:ext>
            </a:extLst>
          </p:cNvPr>
          <p:cNvSpPr>
            <a:spLocks noGrp="1"/>
          </p:cNvSpPr>
          <p:nvPr>
            <p:ph type="ctrTitle"/>
          </p:nvPr>
        </p:nvSpPr>
        <p:spPr/>
        <p:txBody>
          <a:bodyPr>
            <a:noAutofit/>
          </a:bodyPr>
          <a:lstStyle/>
          <a:p>
            <a:r>
              <a:rPr lang="en-US" sz="4800" dirty="0"/>
              <a:t>Reduced tillage as an alternative to no-tillage under Mediterranean</a:t>
            </a:r>
            <a:br>
              <a:rPr lang="en-US" sz="4800" dirty="0"/>
            </a:br>
            <a:r>
              <a:rPr lang="en-US" sz="4800" dirty="0"/>
              <a:t>conditions: A case study</a:t>
            </a:r>
          </a:p>
        </p:txBody>
      </p:sp>
      <p:sp>
        <p:nvSpPr>
          <p:cNvPr id="3" name="Υπότιτλος 2">
            <a:extLst>
              <a:ext uri="{FF2B5EF4-FFF2-40B4-BE49-F238E27FC236}">
                <a16:creationId xmlns:a16="http://schemas.microsoft.com/office/drawing/2014/main" id="{A95D667F-D6D8-4E6A-891A-AB065F2C97FD}"/>
              </a:ext>
            </a:extLst>
          </p:cNvPr>
          <p:cNvSpPr>
            <a:spLocks noGrp="1"/>
          </p:cNvSpPr>
          <p:nvPr>
            <p:ph type="subTitle" idx="1"/>
          </p:nvPr>
        </p:nvSpPr>
        <p:spPr/>
        <p:txBody>
          <a:bodyPr>
            <a:normAutofit/>
          </a:bodyPr>
          <a:lstStyle/>
          <a:p>
            <a:r>
              <a:rPr lang="pt-BR" cap="none" dirty="0"/>
              <a:t>R. </a:t>
            </a:r>
            <a:r>
              <a:rPr lang="pt-BR" cap="none" dirty="0" smtClean="0"/>
              <a:t>Lopez-Garrido</a:t>
            </a:r>
            <a:r>
              <a:rPr lang="pt-BR" cap="none" dirty="0"/>
              <a:t>, E. Madejo´n, M. Leo´ n-Camacho, I. Giro´n, F. Moreno, J.M. Murillo</a:t>
            </a:r>
            <a:endParaRPr lang="en-US" cap="none" dirty="0"/>
          </a:p>
        </p:txBody>
      </p:sp>
    </p:spTree>
    <p:extLst>
      <p:ext uri="{BB962C8B-B14F-4D97-AF65-F5344CB8AC3E}">
        <p14:creationId xmlns:p14="http://schemas.microsoft.com/office/powerpoint/2010/main" val="3639104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83F810-22D7-4D7D-BAFA-B9464DB29AC5}"/>
              </a:ext>
            </a:extLst>
          </p:cNvPr>
          <p:cNvSpPr>
            <a:spLocks noGrp="1"/>
          </p:cNvSpPr>
          <p:nvPr>
            <p:ph type="title"/>
          </p:nvPr>
        </p:nvSpPr>
        <p:spPr/>
        <p:txBody>
          <a:bodyPr>
            <a:normAutofit/>
          </a:bodyPr>
          <a:lstStyle/>
          <a:p>
            <a:pPr algn="ctr"/>
            <a:r>
              <a:rPr lang="en-US" sz="4400" dirty="0"/>
              <a:t>Introduction</a:t>
            </a:r>
          </a:p>
        </p:txBody>
      </p:sp>
      <p:sp>
        <p:nvSpPr>
          <p:cNvPr id="3" name="Θέση περιεχομένου 2">
            <a:extLst>
              <a:ext uri="{FF2B5EF4-FFF2-40B4-BE49-F238E27FC236}">
                <a16:creationId xmlns:a16="http://schemas.microsoft.com/office/drawing/2014/main" id="{3A3AB674-21BC-4AAE-A8A1-2CE88775F69F}"/>
              </a:ext>
            </a:extLst>
          </p:cNvPr>
          <p:cNvSpPr>
            <a:spLocks noGrp="1"/>
          </p:cNvSpPr>
          <p:nvPr>
            <p:ph idx="1"/>
          </p:nvPr>
        </p:nvSpPr>
        <p:spPr/>
        <p:txBody>
          <a:bodyPr>
            <a:normAutofit/>
          </a:bodyPr>
          <a:lstStyle/>
          <a:p>
            <a:pPr marL="0" indent="0" algn="just">
              <a:lnSpc>
                <a:spcPct val="100000"/>
              </a:lnSpc>
              <a:spcBef>
                <a:spcPts val="0"/>
              </a:spcBef>
              <a:spcAft>
                <a:spcPts val="0"/>
              </a:spcAft>
              <a:buNone/>
            </a:pPr>
            <a:r>
              <a:rPr lang="en-US" sz="2400" b="1" dirty="0" smtClean="0"/>
              <a:t>Objective </a:t>
            </a:r>
            <a:r>
              <a:rPr lang="en-US" sz="2400" b="1" dirty="0"/>
              <a:t>of the </a:t>
            </a:r>
            <a:r>
              <a:rPr lang="en-US" sz="2400" b="1" dirty="0" smtClean="0"/>
              <a:t>research</a:t>
            </a:r>
          </a:p>
          <a:p>
            <a:pPr marL="0" indent="0" algn="just">
              <a:lnSpc>
                <a:spcPct val="100000"/>
              </a:lnSpc>
              <a:spcBef>
                <a:spcPts val="0"/>
              </a:spcBef>
              <a:spcAft>
                <a:spcPts val="0"/>
              </a:spcAft>
              <a:buNone/>
            </a:pPr>
            <a:endParaRPr lang="en-US" sz="2400" b="1" dirty="0"/>
          </a:p>
          <a:p>
            <a:pPr marL="0" indent="0" algn="just">
              <a:lnSpc>
                <a:spcPct val="100000"/>
              </a:lnSpc>
              <a:spcBef>
                <a:spcPts val="0"/>
              </a:spcBef>
              <a:spcAft>
                <a:spcPts val="0"/>
              </a:spcAft>
              <a:buNone/>
            </a:pPr>
            <a:r>
              <a:rPr lang="en-US" sz="2400" dirty="0"/>
              <a:t>To compare the crop development and</a:t>
            </a:r>
            <a:r>
              <a:rPr lang="el-GR" sz="2400" dirty="0"/>
              <a:t> </a:t>
            </a:r>
            <a:r>
              <a:rPr lang="en-US" sz="2400" dirty="0"/>
              <a:t>physical, chemical, and biochemical properties in soils under</a:t>
            </a:r>
            <a:r>
              <a:rPr lang="el-GR" sz="2400" dirty="0"/>
              <a:t> </a:t>
            </a:r>
            <a:r>
              <a:rPr lang="en-US" sz="2400" dirty="0"/>
              <a:t>different tillage systems</a:t>
            </a:r>
            <a:r>
              <a:rPr lang="en-US" sz="2400" dirty="0" smtClean="0"/>
              <a:t>:</a:t>
            </a:r>
          </a:p>
          <a:p>
            <a:pPr marL="0" indent="0" algn="just">
              <a:lnSpc>
                <a:spcPct val="100000"/>
              </a:lnSpc>
              <a:spcBef>
                <a:spcPts val="0"/>
              </a:spcBef>
              <a:spcAft>
                <a:spcPts val="0"/>
              </a:spcAft>
              <a:buNone/>
            </a:pPr>
            <a:endParaRPr lang="en-US" sz="2400" dirty="0" smtClean="0"/>
          </a:p>
          <a:p>
            <a:pPr marL="266700" indent="-266700" algn="just">
              <a:lnSpc>
                <a:spcPct val="100000"/>
              </a:lnSpc>
              <a:spcBef>
                <a:spcPts val="0"/>
              </a:spcBef>
              <a:spcAft>
                <a:spcPts val="0"/>
              </a:spcAft>
              <a:buFont typeface="Wingdings" panose="05000000000000000000" pitchFamily="2" charset="2"/>
              <a:buChar char="q"/>
            </a:pPr>
            <a:r>
              <a:rPr lang="en-US" sz="2400" dirty="0" smtClean="0"/>
              <a:t> </a:t>
            </a:r>
            <a:r>
              <a:rPr lang="en-US" sz="2400" dirty="0"/>
              <a:t>Traditional Tillage (TT), </a:t>
            </a:r>
            <a:endParaRPr lang="en-US" sz="2400" dirty="0" smtClean="0"/>
          </a:p>
          <a:p>
            <a:pPr marL="266700" indent="-266700" algn="just">
              <a:lnSpc>
                <a:spcPct val="100000"/>
              </a:lnSpc>
              <a:spcBef>
                <a:spcPts val="0"/>
              </a:spcBef>
              <a:spcAft>
                <a:spcPts val="0"/>
              </a:spcAft>
              <a:buFont typeface="Wingdings" panose="05000000000000000000" pitchFamily="2" charset="2"/>
              <a:buChar char="q"/>
            </a:pPr>
            <a:endParaRPr lang="en-US" sz="2400" dirty="0" smtClean="0"/>
          </a:p>
          <a:p>
            <a:pPr marL="266700" indent="-266700" algn="just">
              <a:lnSpc>
                <a:spcPct val="100000"/>
              </a:lnSpc>
              <a:spcBef>
                <a:spcPts val="0"/>
              </a:spcBef>
              <a:spcAft>
                <a:spcPts val="0"/>
              </a:spcAft>
              <a:buFont typeface="Wingdings" panose="05000000000000000000" pitchFamily="2" charset="2"/>
              <a:buChar char="q"/>
            </a:pPr>
            <a:r>
              <a:rPr lang="en-US" sz="2400" dirty="0" smtClean="0"/>
              <a:t> Reduced </a:t>
            </a:r>
            <a:r>
              <a:rPr lang="en-US" sz="2400" dirty="0"/>
              <a:t>Tillage (RT) and </a:t>
            </a:r>
            <a:endParaRPr lang="en-US" sz="2400" dirty="0" smtClean="0"/>
          </a:p>
          <a:p>
            <a:pPr marL="266700" indent="-266700" algn="just">
              <a:lnSpc>
                <a:spcPct val="100000"/>
              </a:lnSpc>
              <a:spcBef>
                <a:spcPts val="0"/>
              </a:spcBef>
              <a:spcAft>
                <a:spcPts val="0"/>
              </a:spcAft>
              <a:buFont typeface="Wingdings" panose="05000000000000000000" pitchFamily="2" charset="2"/>
              <a:buChar char="q"/>
            </a:pPr>
            <a:endParaRPr lang="en-US" sz="2400" dirty="0" smtClean="0"/>
          </a:p>
          <a:p>
            <a:pPr marL="266700" indent="-266700" algn="just">
              <a:lnSpc>
                <a:spcPct val="100000"/>
              </a:lnSpc>
              <a:spcBef>
                <a:spcPts val="0"/>
              </a:spcBef>
              <a:spcAft>
                <a:spcPts val="0"/>
              </a:spcAft>
              <a:buFont typeface="Wingdings" panose="05000000000000000000" pitchFamily="2" charset="2"/>
              <a:buChar char="q"/>
            </a:pPr>
            <a:r>
              <a:rPr lang="en-US" sz="2400" dirty="0" smtClean="0"/>
              <a:t> No-tillage </a:t>
            </a:r>
            <a:r>
              <a:rPr lang="en-US" sz="2400" dirty="0"/>
              <a:t>(NT), </a:t>
            </a:r>
          </a:p>
        </p:txBody>
      </p:sp>
    </p:spTree>
    <p:extLst>
      <p:ext uri="{BB962C8B-B14F-4D97-AF65-F5344CB8AC3E}">
        <p14:creationId xmlns:p14="http://schemas.microsoft.com/office/powerpoint/2010/main" val="35359947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0532D1-4F93-4081-96EC-77403D76375E}"/>
              </a:ext>
            </a:extLst>
          </p:cNvPr>
          <p:cNvSpPr>
            <a:spLocks noGrp="1"/>
          </p:cNvSpPr>
          <p:nvPr>
            <p:ph type="title"/>
          </p:nvPr>
        </p:nvSpPr>
        <p:spPr/>
        <p:txBody>
          <a:bodyPr/>
          <a:lstStyle/>
          <a:p>
            <a:pPr algn="ctr"/>
            <a:r>
              <a:rPr lang="en-US" dirty="0"/>
              <a:t>Study Area</a:t>
            </a:r>
          </a:p>
        </p:txBody>
      </p:sp>
      <p:sp>
        <p:nvSpPr>
          <p:cNvPr id="3" name="Θέση περιεχομένου 2">
            <a:extLst>
              <a:ext uri="{FF2B5EF4-FFF2-40B4-BE49-F238E27FC236}">
                <a16:creationId xmlns:a16="http://schemas.microsoft.com/office/drawing/2014/main" id="{AE42ABF0-F6C7-4C8A-8194-0D7640DF3C91}"/>
              </a:ext>
            </a:extLst>
          </p:cNvPr>
          <p:cNvSpPr>
            <a:spLocks noGrp="1"/>
          </p:cNvSpPr>
          <p:nvPr>
            <p:ph idx="1"/>
          </p:nvPr>
        </p:nvSpPr>
        <p:spPr>
          <a:xfrm>
            <a:off x="1097280" y="1845733"/>
            <a:ext cx="10058400" cy="4273713"/>
          </a:xfrm>
        </p:spPr>
        <p:txBody>
          <a:bodyPr>
            <a:normAutofit/>
          </a:bodyPr>
          <a:lstStyle/>
          <a:p>
            <a:pPr marL="450850" indent="-450850" algn="just">
              <a:lnSpc>
                <a:spcPct val="110000"/>
              </a:lnSpc>
              <a:spcBef>
                <a:spcPts val="0"/>
              </a:spcBef>
              <a:spcAft>
                <a:spcPts val="0"/>
              </a:spcAft>
              <a:buFont typeface="Wingdings" panose="05000000000000000000" pitchFamily="2" charset="2"/>
              <a:buChar char="q"/>
            </a:pPr>
            <a:r>
              <a:rPr lang="es-ES" dirty="0"/>
              <a:t>Sevilla, </a:t>
            </a:r>
            <a:r>
              <a:rPr lang="es-ES" dirty="0" err="1"/>
              <a:t>Spain</a:t>
            </a:r>
            <a:r>
              <a:rPr lang="es-ES" dirty="0"/>
              <a:t> </a:t>
            </a:r>
            <a:r>
              <a:rPr lang="en-150" dirty="0" smtClean="0"/>
              <a:t>–</a:t>
            </a:r>
            <a:r>
              <a:rPr lang="es-ES" dirty="0" smtClean="0"/>
              <a:t> </a:t>
            </a:r>
          </a:p>
          <a:p>
            <a:pPr marL="450850" indent="-450850" algn="just">
              <a:lnSpc>
                <a:spcPct val="110000"/>
              </a:lnSpc>
              <a:spcBef>
                <a:spcPts val="0"/>
              </a:spcBef>
              <a:spcAft>
                <a:spcPts val="0"/>
              </a:spcAft>
              <a:buFont typeface="Wingdings" panose="05000000000000000000" pitchFamily="2" charset="2"/>
              <a:buChar char="q"/>
            </a:pPr>
            <a:r>
              <a:rPr lang="en-US" b="1" dirty="0" smtClean="0"/>
              <a:t>Soil</a:t>
            </a:r>
            <a:r>
              <a:rPr lang="en-US" b="1" dirty="0"/>
              <a:t>: </a:t>
            </a:r>
            <a:r>
              <a:rPr lang="en-US" dirty="0"/>
              <a:t>Sandy clay loam soil, </a:t>
            </a:r>
            <a:r>
              <a:rPr lang="en-US" dirty="0" err="1"/>
              <a:t>Enrtisol</a:t>
            </a:r>
            <a:endParaRPr lang="en-US" dirty="0"/>
          </a:p>
          <a:p>
            <a:pPr marL="450850" indent="-450850" algn="just">
              <a:lnSpc>
                <a:spcPct val="110000"/>
              </a:lnSpc>
              <a:spcBef>
                <a:spcPts val="0"/>
              </a:spcBef>
              <a:spcAft>
                <a:spcPts val="0"/>
              </a:spcAft>
              <a:buFont typeface="Wingdings" panose="05000000000000000000" pitchFamily="2" charset="2"/>
              <a:buChar char="q"/>
            </a:pPr>
            <a:r>
              <a:rPr lang="en-US" b="1" dirty="0"/>
              <a:t>Climate</a:t>
            </a:r>
            <a:r>
              <a:rPr lang="en-US" dirty="0"/>
              <a:t> is typically Mediterranean, with mild rainy winters (484 mm mean annual rainfall) and very hot, dry summers</a:t>
            </a:r>
          </a:p>
          <a:p>
            <a:pPr marL="0" indent="0" algn="just">
              <a:lnSpc>
                <a:spcPct val="110000"/>
              </a:lnSpc>
              <a:spcBef>
                <a:spcPts val="0"/>
              </a:spcBef>
              <a:spcAft>
                <a:spcPts val="0"/>
              </a:spcAft>
              <a:buNone/>
            </a:pPr>
            <a:endParaRPr lang="en-US" u="sng" dirty="0"/>
          </a:p>
          <a:p>
            <a:pPr marL="0" indent="0" algn="just">
              <a:lnSpc>
                <a:spcPct val="110000"/>
              </a:lnSpc>
              <a:spcBef>
                <a:spcPts val="0"/>
              </a:spcBef>
              <a:spcAft>
                <a:spcPts val="0"/>
              </a:spcAft>
              <a:buNone/>
            </a:pPr>
            <a:r>
              <a:rPr lang="en-US" u="sng" dirty="0"/>
              <a:t>Three different tillage treatments were established</a:t>
            </a:r>
          </a:p>
          <a:p>
            <a:pPr marL="266700" indent="-266700" algn="just">
              <a:lnSpc>
                <a:spcPct val="110000"/>
              </a:lnSpc>
              <a:spcBef>
                <a:spcPts val="0"/>
              </a:spcBef>
              <a:spcAft>
                <a:spcPts val="0"/>
              </a:spcAft>
              <a:buNone/>
            </a:pPr>
            <a:r>
              <a:rPr lang="en-US" dirty="0"/>
              <a:t>- </a:t>
            </a:r>
            <a:r>
              <a:rPr lang="en-US" b="1" dirty="0"/>
              <a:t>Traditional tillage (TT)</a:t>
            </a:r>
            <a:r>
              <a:rPr lang="en-US" dirty="0"/>
              <a:t>: </a:t>
            </a:r>
            <a:r>
              <a:rPr lang="en-US" dirty="0" err="1"/>
              <a:t>mouldboard</a:t>
            </a:r>
            <a:r>
              <a:rPr lang="en-US" dirty="0"/>
              <a:t> ploughing (ca. 25–30 cm deep) and two chisel operations at 25 cm depth, followed by a disc harrowing of 12 cm depth</a:t>
            </a:r>
          </a:p>
          <a:p>
            <a:pPr marL="266700" indent="-266700" algn="just">
              <a:lnSpc>
                <a:spcPct val="110000"/>
              </a:lnSpc>
              <a:spcBef>
                <a:spcPts val="0"/>
              </a:spcBef>
              <a:spcAft>
                <a:spcPts val="0"/>
              </a:spcAft>
              <a:buNone/>
            </a:pPr>
            <a:r>
              <a:rPr lang="en-US" dirty="0"/>
              <a:t>- </a:t>
            </a:r>
            <a:r>
              <a:rPr lang="en-US" b="1" dirty="0"/>
              <a:t>Reduced Tillage (RT): </a:t>
            </a:r>
            <a:r>
              <a:rPr lang="en-US" dirty="0"/>
              <a:t>only one chisel operation at 25 cm depth followed by a disc harrowing of 5 cm depth</a:t>
            </a:r>
          </a:p>
          <a:p>
            <a:pPr marL="266700" indent="-266700" algn="just">
              <a:lnSpc>
                <a:spcPct val="110000"/>
              </a:lnSpc>
              <a:spcBef>
                <a:spcPts val="0"/>
              </a:spcBef>
              <a:spcAft>
                <a:spcPts val="0"/>
              </a:spcAft>
              <a:buNone/>
            </a:pPr>
            <a:r>
              <a:rPr lang="en-US" dirty="0"/>
              <a:t>- </a:t>
            </a:r>
            <a:r>
              <a:rPr lang="en-US" b="1" dirty="0"/>
              <a:t>No-tillage (</a:t>
            </a:r>
            <a:r>
              <a:rPr lang="en-US" sz="2100" b="1" dirty="0"/>
              <a:t>NT): </a:t>
            </a:r>
            <a:r>
              <a:rPr lang="en-US" sz="2100" dirty="0"/>
              <a:t>spraying the plot with pre-emergence herbicides and leaving the crop residues on the surface (only direct drilling)</a:t>
            </a:r>
          </a:p>
        </p:txBody>
      </p:sp>
    </p:spTree>
    <p:extLst>
      <p:ext uri="{BB962C8B-B14F-4D97-AF65-F5344CB8AC3E}">
        <p14:creationId xmlns:p14="http://schemas.microsoft.com/office/powerpoint/2010/main" val="35168490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2933A7-4CDB-4D59-9F84-BEE937E470A2}"/>
              </a:ext>
            </a:extLst>
          </p:cNvPr>
          <p:cNvSpPr>
            <a:spLocks noGrp="1"/>
          </p:cNvSpPr>
          <p:nvPr>
            <p:ph type="title"/>
          </p:nvPr>
        </p:nvSpPr>
        <p:spPr/>
        <p:txBody>
          <a:bodyPr>
            <a:normAutofit/>
          </a:bodyPr>
          <a:lstStyle/>
          <a:p>
            <a:pPr algn="ctr"/>
            <a:r>
              <a:rPr lang="en-US" sz="4400" dirty="0"/>
              <a:t>Soil Organic Carbon content</a:t>
            </a:r>
          </a:p>
        </p:txBody>
      </p:sp>
      <p:sp>
        <p:nvSpPr>
          <p:cNvPr id="8" name="TextBox 7">
            <a:extLst>
              <a:ext uri="{FF2B5EF4-FFF2-40B4-BE49-F238E27FC236}">
                <a16:creationId xmlns:a16="http://schemas.microsoft.com/office/drawing/2014/main" id="{5237D117-DBD9-494C-BF61-340F04B4F5EA}"/>
              </a:ext>
            </a:extLst>
          </p:cNvPr>
          <p:cNvSpPr txBox="1"/>
          <p:nvPr/>
        </p:nvSpPr>
        <p:spPr>
          <a:xfrm>
            <a:off x="1097279" y="2207779"/>
            <a:ext cx="9898669" cy="2308324"/>
          </a:xfrm>
          <a:prstGeom prst="rect">
            <a:avLst/>
          </a:prstGeom>
          <a:noFill/>
        </p:spPr>
        <p:txBody>
          <a:bodyPr wrap="square" rtlCol="0">
            <a:spAutoFit/>
          </a:bodyPr>
          <a:lstStyle/>
          <a:p>
            <a:pPr marL="285750" indent="-285750" algn="just" defTabSz="914400">
              <a:buClr>
                <a:schemeClr val="accent1"/>
              </a:buClr>
              <a:buSzPct val="100000"/>
              <a:buFont typeface="Wingdings" panose="05000000000000000000" pitchFamily="2" charset="2"/>
              <a:buChar char="q"/>
            </a:pPr>
            <a:r>
              <a:rPr lang="en-US" sz="2400" dirty="0">
                <a:solidFill>
                  <a:schemeClr val="tx1">
                    <a:lumMod val="75000"/>
                    <a:lumOff val="25000"/>
                  </a:schemeClr>
                </a:solidFill>
                <a:latin typeface="Cambria" panose="02040503050406030204" pitchFamily="18" charset="0"/>
                <a:ea typeface="Cambria" panose="02040503050406030204" pitchFamily="18" charset="0"/>
              </a:rPr>
              <a:t>SOC accumulation at 0–25 cm depth was greater under both conservation tillage systems (RT and NT) compared to traditional </a:t>
            </a:r>
            <a:r>
              <a:rPr lang="en-US" sz="2400" dirty="0" smtClean="0">
                <a:solidFill>
                  <a:schemeClr val="tx1">
                    <a:lumMod val="75000"/>
                    <a:lumOff val="25000"/>
                  </a:schemeClr>
                </a:solidFill>
                <a:latin typeface="Cambria" panose="02040503050406030204" pitchFamily="18" charset="0"/>
                <a:ea typeface="Cambria" panose="02040503050406030204" pitchFamily="18" charset="0"/>
              </a:rPr>
              <a:t>system</a:t>
            </a:r>
          </a:p>
          <a:p>
            <a:pPr marL="285750" indent="-285750" algn="just" defTabSz="914400">
              <a:buClr>
                <a:schemeClr val="accent1"/>
              </a:buClr>
              <a:buSzPct val="100000"/>
              <a:buFont typeface="Wingdings" panose="05000000000000000000" pitchFamily="2" charset="2"/>
              <a:buChar char="q"/>
            </a:pPr>
            <a:endParaRPr lang="en-US" sz="2400" dirty="0">
              <a:solidFill>
                <a:schemeClr val="tx1">
                  <a:lumMod val="75000"/>
                  <a:lumOff val="25000"/>
                </a:schemeClr>
              </a:solidFill>
              <a:latin typeface="Cambria" panose="02040503050406030204" pitchFamily="18" charset="0"/>
              <a:ea typeface="Cambria" panose="02040503050406030204" pitchFamily="18" charset="0"/>
            </a:endParaRPr>
          </a:p>
          <a:p>
            <a:pPr marL="285750" indent="-285750" algn="just" defTabSz="914400">
              <a:buClr>
                <a:schemeClr val="accent1"/>
              </a:buClr>
              <a:buSzPct val="100000"/>
              <a:buFont typeface="Wingdings" panose="05000000000000000000" pitchFamily="2" charset="2"/>
              <a:buChar char="q"/>
            </a:pPr>
            <a:r>
              <a:rPr lang="en-US" sz="2400" dirty="0">
                <a:solidFill>
                  <a:schemeClr val="tx1">
                    <a:lumMod val="75000"/>
                    <a:lumOff val="25000"/>
                  </a:schemeClr>
                </a:solidFill>
                <a:latin typeface="Cambria" panose="02040503050406030204" pitchFamily="18" charset="0"/>
                <a:ea typeface="Cambria" panose="02040503050406030204" pitchFamily="18" charset="0"/>
              </a:rPr>
              <a:t>NT treatment significantly increased the SOC content at surface (by ca. 20%) with an opposite tendency at depth (10–25 cm)</a:t>
            </a:r>
          </a:p>
        </p:txBody>
      </p:sp>
    </p:spTree>
    <p:extLst>
      <p:ext uri="{BB962C8B-B14F-4D97-AF65-F5344CB8AC3E}">
        <p14:creationId xmlns:p14="http://schemas.microsoft.com/office/powerpoint/2010/main" val="37986230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1D46C1-5D37-4BAD-AB5E-43771596F41C}"/>
              </a:ext>
            </a:extLst>
          </p:cNvPr>
          <p:cNvSpPr>
            <a:spLocks noGrp="1"/>
          </p:cNvSpPr>
          <p:nvPr>
            <p:ph type="title"/>
          </p:nvPr>
        </p:nvSpPr>
        <p:spPr/>
        <p:txBody>
          <a:bodyPr>
            <a:normAutofit/>
          </a:bodyPr>
          <a:lstStyle/>
          <a:p>
            <a:pPr algn="ctr"/>
            <a:r>
              <a:rPr lang="en-US" sz="4400" dirty="0"/>
              <a:t>Soil physical properties and plant response</a:t>
            </a:r>
          </a:p>
        </p:txBody>
      </p:sp>
      <p:sp>
        <p:nvSpPr>
          <p:cNvPr id="6" name="TextBox 5">
            <a:extLst>
              <a:ext uri="{FF2B5EF4-FFF2-40B4-BE49-F238E27FC236}">
                <a16:creationId xmlns:a16="http://schemas.microsoft.com/office/drawing/2014/main" id="{01340D44-AD02-4257-BDF8-67A4B34B92C8}"/>
              </a:ext>
            </a:extLst>
          </p:cNvPr>
          <p:cNvSpPr txBox="1"/>
          <p:nvPr/>
        </p:nvSpPr>
        <p:spPr>
          <a:xfrm>
            <a:off x="756807" y="2172330"/>
            <a:ext cx="10482211" cy="2113399"/>
          </a:xfrm>
          <a:prstGeom prst="rect">
            <a:avLst/>
          </a:prstGeom>
          <a:noFill/>
        </p:spPr>
        <p:txBody>
          <a:bodyPr wrap="square" rtlCol="0">
            <a:spAutoFit/>
          </a:bodyPr>
          <a:lstStyle/>
          <a:p>
            <a:pPr marL="342900" indent="-342900" algn="just" defTabSz="914400">
              <a:lnSpc>
                <a:spcPct val="90000"/>
              </a:lnSpc>
              <a:spcBef>
                <a:spcPts val="1200"/>
              </a:spcBef>
              <a:spcAft>
                <a:spcPts val="200"/>
              </a:spcAft>
              <a:buClr>
                <a:schemeClr val="accent1"/>
              </a:buClr>
              <a:buSzPct val="100000"/>
              <a:buFont typeface="Wingdings" panose="05000000000000000000" pitchFamily="2" charset="2"/>
              <a:buChar char="q"/>
            </a:pPr>
            <a:r>
              <a:rPr lang="en-US" sz="2400" dirty="0">
                <a:solidFill>
                  <a:schemeClr val="tx1">
                    <a:lumMod val="75000"/>
                    <a:lumOff val="25000"/>
                  </a:schemeClr>
                </a:solidFill>
                <a:latin typeface="Cambria" panose="02040503050406030204" pitchFamily="18" charset="0"/>
                <a:ea typeface="Cambria" panose="02040503050406030204" pitchFamily="18" charset="0"/>
              </a:rPr>
              <a:t>Emergence, plant height and yield were similar in RT and TT or even slightly greater in </a:t>
            </a:r>
            <a:r>
              <a:rPr lang="en-US" sz="2400" dirty="0" smtClean="0">
                <a:solidFill>
                  <a:schemeClr val="tx1">
                    <a:lumMod val="75000"/>
                    <a:lumOff val="25000"/>
                  </a:schemeClr>
                </a:solidFill>
                <a:latin typeface="Cambria" panose="02040503050406030204" pitchFamily="18" charset="0"/>
                <a:ea typeface="Cambria" panose="02040503050406030204" pitchFamily="18" charset="0"/>
              </a:rPr>
              <a:t>RT</a:t>
            </a:r>
          </a:p>
          <a:p>
            <a:pPr marL="342900" indent="-342900" algn="just" defTabSz="914400">
              <a:lnSpc>
                <a:spcPct val="90000"/>
              </a:lnSpc>
              <a:spcBef>
                <a:spcPts val="1200"/>
              </a:spcBef>
              <a:spcAft>
                <a:spcPts val="200"/>
              </a:spcAft>
              <a:buClr>
                <a:schemeClr val="accent1"/>
              </a:buClr>
              <a:buSzPct val="100000"/>
              <a:buFont typeface="Wingdings" panose="05000000000000000000" pitchFamily="2" charset="2"/>
              <a:buChar char="q"/>
            </a:pPr>
            <a:endParaRPr lang="en-US" sz="2400" dirty="0">
              <a:solidFill>
                <a:schemeClr val="tx1">
                  <a:lumMod val="75000"/>
                  <a:lumOff val="25000"/>
                </a:schemeClr>
              </a:solidFill>
              <a:latin typeface="Cambria" panose="02040503050406030204" pitchFamily="18" charset="0"/>
              <a:ea typeface="Cambria" panose="02040503050406030204" pitchFamily="18" charset="0"/>
            </a:endParaRPr>
          </a:p>
          <a:p>
            <a:pPr marL="342900" indent="-342900" algn="just" defTabSz="914400">
              <a:lnSpc>
                <a:spcPct val="90000"/>
              </a:lnSpc>
              <a:spcBef>
                <a:spcPts val="1200"/>
              </a:spcBef>
              <a:spcAft>
                <a:spcPts val="200"/>
              </a:spcAft>
              <a:buClr>
                <a:schemeClr val="accent1"/>
              </a:buClr>
              <a:buSzPct val="100000"/>
              <a:buFont typeface="Wingdings" panose="05000000000000000000" pitchFamily="2" charset="2"/>
              <a:buChar char="q"/>
            </a:pPr>
            <a:r>
              <a:rPr lang="en-US" sz="2400" dirty="0">
                <a:solidFill>
                  <a:schemeClr val="tx1">
                    <a:lumMod val="75000"/>
                    <a:lumOff val="25000"/>
                  </a:schemeClr>
                </a:solidFill>
                <a:latin typeface="Cambria" panose="02040503050406030204" pitchFamily="18" charset="0"/>
                <a:ea typeface="Cambria" panose="02040503050406030204" pitchFamily="18" charset="0"/>
              </a:rPr>
              <a:t>Contrastingly, yield, grain weight, plant density and height were extremely low making it prohibitive for the farmer   </a:t>
            </a:r>
          </a:p>
        </p:txBody>
      </p:sp>
    </p:spTree>
    <p:extLst>
      <p:ext uri="{BB962C8B-B14F-4D97-AF65-F5344CB8AC3E}">
        <p14:creationId xmlns:p14="http://schemas.microsoft.com/office/powerpoint/2010/main" val="36463535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029C74-EB2B-4EEB-9855-1E26BBCB2241}"/>
              </a:ext>
            </a:extLst>
          </p:cNvPr>
          <p:cNvSpPr>
            <a:spLocks noGrp="1"/>
          </p:cNvSpPr>
          <p:nvPr>
            <p:ph type="title"/>
          </p:nvPr>
        </p:nvSpPr>
        <p:spPr/>
        <p:txBody>
          <a:bodyPr/>
          <a:lstStyle/>
          <a:p>
            <a:pPr algn="ctr"/>
            <a:r>
              <a:rPr lang="en-US" dirty="0"/>
              <a:t>Conclusion</a:t>
            </a:r>
          </a:p>
        </p:txBody>
      </p:sp>
      <p:sp>
        <p:nvSpPr>
          <p:cNvPr id="3" name="Θέση περιεχομένου 2">
            <a:extLst>
              <a:ext uri="{FF2B5EF4-FFF2-40B4-BE49-F238E27FC236}">
                <a16:creationId xmlns:a16="http://schemas.microsoft.com/office/drawing/2014/main" id="{45F91AF8-BF0E-4F88-B075-F58DD5518B15}"/>
              </a:ext>
            </a:extLst>
          </p:cNvPr>
          <p:cNvSpPr>
            <a:spLocks noGrp="1"/>
          </p:cNvSpPr>
          <p:nvPr>
            <p:ph idx="1"/>
          </p:nvPr>
        </p:nvSpPr>
        <p:spPr/>
        <p:txBody>
          <a:bodyPr>
            <a:noAutofit/>
          </a:bodyPr>
          <a:lstStyle/>
          <a:p>
            <a:pPr marL="450850" indent="-450850" algn="just">
              <a:lnSpc>
                <a:spcPct val="100000"/>
              </a:lnSpc>
              <a:spcBef>
                <a:spcPts val="0"/>
              </a:spcBef>
              <a:spcAft>
                <a:spcPts val="0"/>
              </a:spcAft>
              <a:buFont typeface="Wingdings" panose="05000000000000000000" pitchFamily="2" charset="2"/>
              <a:buChar char="q"/>
            </a:pPr>
            <a:r>
              <a:rPr lang="en-US" sz="2200" dirty="0"/>
              <a:t> NT improved soil quality in relation to chemical and biochemical properties, but impacted the soil physical properties and penetration resistance. Subsequently, the crop productivity and seed quality were greatly </a:t>
            </a:r>
            <a:r>
              <a:rPr lang="en-US" sz="2200" dirty="0" smtClean="0"/>
              <a:t>affected</a:t>
            </a:r>
            <a:endParaRPr lang="el-GR" sz="2200" dirty="0" smtClean="0"/>
          </a:p>
          <a:p>
            <a:pPr marL="450850" indent="-450850" algn="just">
              <a:lnSpc>
                <a:spcPct val="100000"/>
              </a:lnSpc>
              <a:spcBef>
                <a:spcPts val="0"/>
              </a:spcBef>
              <a:spcAft>
                <a:spcPts val="0"/>
              </a:spcAft>
              <a:buFont typeface="Wingdings" panose="05000000000000000000" pitchFamily="2" charset="2"/>
              <a:buChar char="q"/>
            </a:pPr>
            <a:endParaRPr lang="en-US" sz="2200" dirty="0"/>
          </a:p>
          <a:p>
            <a:pPr marL="450850" indent="-450850" algn="just">
              <a:lnSpc>
                <a:spcPct val="100000"/>
              </a:lnSpc>
              <a:spcBef>
                <a:spcPts val="0"/>
              </a:spcBef>
              <a:spcAft>
                <a:spcPts val="0"/>
              </a:spcAft>
              <a:buFont typeface="Wingdings" panose="05000000000000000000" pitchFamily="2" charset="2"/>
              <a:buChar char="q"/>
            </a:pPr>
            <a:r>
              <a:rPr lang="en-US" sz="2200" dirty="0"/>
              <a:t> RT is the best option to maintain crop performance, while improving soil properties and sequestrating soil carbon. Crop response under RT was significantly improved and seed quality was slightly better than </a:t>
            </a:r>
            <a:r>
              <a:rPr lang="en-US" sz="2200" dirty="0" smtClean="0"/>
              <a:t>TT</a:t>
            </a:r>
            <a:endParaRPr lang="el-GR" sz="2200" dirty="0" smtClean="0"/>
          </a:p>
          <a:p>
            <a:pPr marL="450850" indent="-450850" algn="just">
              <a:lnSpc>
                <a:spcPct val="100000"/>
              </a:lnSpc>
              <a:spcBef>
                <a:spcPts val="0"/>
              </a:spcBef>
              <a:spcAft>
                <a:spcPts val="0"/>
              </a:spcAft>
              <a:buFont typeface="Wingdings" panose="05000000000000000000" pitchFamily="2" charset="2"/>
              <a:buChar char="q"/>
            </a:pPr>
            <a:endParaRPr lang="el-GR" sz="2200" dirty="0"/>
          </a:p>
          <a:p>
            <a:pPr marL="450850" indent="-450850" algn="just">
              <a:lnSpc>
                <a:spcPct val="100000"/>
              </a:lnSpc>
              <a:spcBef>
                <a:spcPts val="0"/>
              </a:spcBef>
              <a:spcAft>
                <a:spcPts val="0"/>
              </a:spcAft>
              <a:buFont typeface="Wingdings" panose="05000000000000000000" pitchFamily="2" charset="2"/>
              <a:buChar char="q"/>
            </a:pPr>
            <a:r>
              <a:rPr lang="en-US" sz="2200" dirty="0"/>
              <a:t>Farmers need to be encouraged in using less invasive techniques in the environment. To achieve that is important to introduce a justifiable and flexible land management</a:t>
            </a:r>
          </a:p>
        </p:txBody>
      </p:sp>
    </p:spTree>
    <p:extLst>
      <p:ext uri="{BB962C8B-B14F-4D97-AF65-F5344CB8AC3E}">
        <p14:creationId xmlns:p14="http://schemas.microsoft.com/office/powerpoint/2010/main" val="29497085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9D051C-F776-444B-AC0D-7F7F7E5DDB70}"/>
              </a:ext>
            </a:extLst>
          </p:cNvPr>
          <p:cNvSpPr>
            <a:spLocks noGrp="1"/>
          </p:cNvSpPr>
          <p:nvPr>
            <p:ph type="ctrTitle"/>
          </p:nvPr>
        </p:nvSpPr>
        <p:spPr/>
        <p:txBody>
          <a:bodyPr>
            <a:noAutofit/>
          </a:bodyPr>
          <a:lstStyle/>
          <a:p>
            <a:r>
              <a:rPr lang="en-US" sz="4400" dirty="0"/>
              <a:t>Impact of alley cropping agroforestry on stocks, forms and </a:t>
            </a:r>
            <a:r>
              <a:rPr lang="en-US" sz="4400" dirty="0" smtClean="0"/>
              <a:t>spatial</a:t>
            </a:r>
            <a:r>
              <a:rPr lang="el-GR" sz="4400" dirty="0" smtClean="0"/>
              <a:t> </a:t>
            </a:r>
            <a:r>
              <a:rPr lang="en-US" sz="4400" dirty="0" smtClean="0"/>
              <a:t>distribution </a:t>
            </a:r>
            <a:r>
              <a:rPr lang="en-US" sz="4400" dirty="0"/>
              <a:t>of soil organic carbon — A case study in a</a:t>
            </a:r>
            <a:br>
              <a:rPr lang="en-US" sz="4400" dirty="0"/>
            </a:br>
            <a:r>
              <a:rPr lang="en-US" sz="4400" dirty="0"/>
              <a:t>Mediterranean context</a:t>
            </a:r>
          </a:p>
        </p:txBody>
      </p:sp>
      <p:sp>
        <p:nvSpPr>
          <p:cNvPr id="3" name="Υπότιτλος 2">
            <a:extLst>
              <a:ext uri="{FF2B5EF4-FFF2-40B4-BE49-F238E27FC236}">
                <a16:creationId xmlns:a16="http://schemas.microsoft.com/office/drawing/2014/main" id="{FCBE53CC-354D-4D2C-B23C-E2145AE4D1F6}"/>
              </a:ext>
            </a:extLst>
          </p:cNvPr>
          <p:cNvSpPr>
            <a:spLocks noGrp="1"/>
          </p:cNvSpPr>
          <p:nvPr>
            <p:ph type="subTitle" idx="1"/>
          </p:nvPr>
        </p:nvSpPr>
        <p:spPr/>
        <p:txBody>
          <a:bodyPr>
            <a:normAutofit/>
          </a:bodyPr>
          <a:lstStyle/>
          <a:p>
            <a:r>
              <a:rPr lang="en-US" cap="none" dirty="0" err="1"/>
              <a:t>Rémi</a:t>
            </a:r>
            <a:r>
              <a:rPr lang="en-US" cap="none" dirty="0"/>
              <a:t> </a:t>
            </a:r>
            <a:r>
              <a:rPr lang="en-US" cap="none" dirty="0" err="1"/>
              <a:t>Cardinael,Tiphaine</a:t>
            </a:r>
            <a:r>
              <a:rPr lang="en-US" cap="none" dirty="0"/>
              <a:t> </a:t>
            </a:r>
            <a:r>
              <a:rPr lang="en-US" cap="none" dirty="0" err="1"/>
              <a:t>Chevallier</a:t>
            </a:r>
            <a:r>
              <a:rPr lang="en-US" cap="none" dirty="0"/>
              <a:t>, Bernard G. </a:t>
            </a:r>
            <a:r>
              <a:rPr lang="en-US" cap="none" dirty="0" err="1"/>
              <a:t>Barthès</a:t>
            </a:r>
            <a:r>
              <a:rPr lang="en-US" cap="none" dirty="0"/>
              <a:t>, Nicolas P.A. </a:t>
            </a:r>
            <a:r>
              <a:rPr lang="en-US" cap="none" dirty="0" err="1"/>
              <a:t>Saby</a:t>
            </a:r>
            <a:r>
              <a:rPr lang="en-US" cap="none" dirty="0"/>
              <a:t>, </a:t>
            </a:r>
            <a:r>
              <a:rPr lang="en-US" cap="none" dirty="0" err="1"/>
              <a:t>Théophile</a:t>
            </a:r>
            <a:r>
              <a:rPr lang="en-US" cap="none" dirty="0"/>
              <a:t> Parent, Christian </a:t>
            </a:r>
            <a:r>
              <a:rPr lang="en-US" cap="none" dirty="0" err="1"/>
              <a:t>Dupraz</a:t>
            </a:r>
            <a:r>
              <a:rPr lang="en-US" cap="none" dirty="0"/>
              <a:t>, Martial </a:t>
            </a:r>
            <a:r>
              <a:rPr lang="en-US" cap="none" dirty="0" err="1"/>
              <a:t>Bernoux</a:t>
            </a:r>
            <a:r>
              <a:rPr lang="en-US" cap="none" dirty="0"/>
              <a:t>, Claire </a:t>
            </a:r>
            <a:r>
              <a:rPr lang="en-US" cap="none" dirty="0" err="1"/>
              <a:t>Chenu</a:t>
            </a:r>
            <a:endParaRPr lang="en-US" cap="none" dirty="0"/>
          </a:p>
        </p:txBody>
      </p:sp>
    </p:spTree>
    <p:extLst>
      <p:ext uri="{BB962C8B-B14F-4D97-AF65-F5344CB8AC3E}">
        <p14:creationId xmlns:p14="http://schemas.microsoft.com/office/powerpoint/2010/main" val="22824098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A029BC-02C1-400D-A383-F5FB7FF76BA5}"/>
              </a:ext>
            </a:extLst>
          </p:cNvPr>
          <p:cNvSpPr>
            <a:spLocks noGrp="1"/>
          </p:cNvSpPr>
          <p:nvPr>
            <p:ph type="title"/>
          </p:nvPr>
        </p:nvSpPr>
        <p:spPr/>
        <p:txBody>
          <a:bodyPr>
            <a:normAutofit/>
          </a:bodyPr>
          <a:lstStyle/>
          <a:p>
            <a:pPr algn="ctr"/>
            <a:r>
              <a:rPr lang="en-US" sz="4400" dirty="0"/>
              <a:t>Introduction</a:t>
            </a:r>
          </a:p>
        </p:txBody>
      </p:sp>
      <p:sp>
        <p:nvSpPr>
          <p:cNvPr id="3" name="Θέση περιεχομένου 2">
            <a:extLst>
              <a:ext uri="{FF2B5EF4-FFF2-40B4-BE49-F238E27FC236}">
                <a16:creationId xmlns:a16="http://schemas.microsoft.com/office/drawing/2014/main" id="{35F0BC5A-4DEC-461D-A328-5D145F69EEE6}"/>
              </a:ext>
            </a:extLst>
          </p:cNvPr>
          <p:cNvSpPr>
            <a:spLocks noGrp="1"/>
          </p:cNvSpPr>
          <p:nvPr>
            <p:ph idx="1"/>
          </p:nvPr>
        </p:nvSpPr>
        <p:spPr/>
        <p:txBody>
          <a:bodyPr>
            <a:normAutofit/>
          </a:bodyPr>
          <a:lstStyle/>
          <a:p>
            <a:pPr marL="0" indent="0" algn="just">
              <a:lnSpc>
                <a:spcPct val="100000"/>
              </a:lnSpc>
              <a:spcBef>
                <a:spcPts val="0"/>
              </a:spcBef>
              <a:spcAft>
                <a:spcPts val="0"/>
              </a:spcAft>
              <a:buNone/>
            </a:pPr>
            <a:r>
              <a:rPr lang="en-US" sz="2400" b="1" dirty="0" smtClean="0"/>
              <a:t>This </a:t>
            </a:r>
            <a:r>
              <a:rPr lang="en-US" sz="2400" b="1" dirty="0"/>
              <a:t>study aim to assess the effect of introducing rows of timber trees into arable land on SOC </a:t>
            </a:r>
            <a:r>
              <a:rPr lang="en-US" sz="2400" b="1" dirty="0" smtClean="0"/>
              <a:t>storage</a:t>
            </a:r>
            <a:endParaRPr lang="el-GR" sz="2400" b="1" dirty="0" smtClean="0"/>
          </a:p>
          <a:p>
            <a:pPr marL="0" indent="0" algn="just">
              <a:lnSpc>
                <a:spcPct val="100000"/>
              </a:lnSpc>
              <a:spcBef>
                <a:spcPts val="0"/>
              </a:spcBef>
              <a:spcAft>
                <a:spcPts val="0"/>
              </a:spcAft>
              <a:buNone/>
            </a:pPr>
            <a:endParaRPr lang="en-US" sz="2400" b="1" dirty="0"/>
          </a:p>
          <a:p>
            <a:pPr algn="just">
              <a:lnSpc>
                <a:spcPct val="100000"/>
              </a:lnSpc>
              <a:spcBef>
                <a:spcPts val="0"/>
              </a:spcBef>
              <a:spcAft>
                <a:spcPts val="0"/>
              </a:spcAft>
            </a:pPr>
            <a:r>
              <a:rPr lang="en-US" sz="2400" i="1" dirty="0"/>
              <a:t>The hypothesis is that SOC stocks would be higher in the agroforestry plot compared to the control plot, also at depth, and that SOC stocks would decrease with increasing distance to the trees at all depths. </a:t>
            </a:r>
          </a:p>
        </p:txBody>
      </p:sp>
    </p:spTree>
    <p:extLst>
      <p:ext uri="{BB962C8B-B14F-4D97-AF65-F5344CB8AC3E}">
        <p14:creationId xmlns:p14="http://schemas.microsoft.com/office/powerpoint/2010/main" val="1003313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829760-8C10-46DF-93A9-B3EF885344FB}"/>
              </a:ext>
            </a:extLst>
          </p:cNvPr>
          <p:cNvSpPr>
            <a:spLocks noGrp="1"/>
          </p:cNvSpPr>
          <p:nvPr>
            <p:ph type="ctrTitle"/>
          </p:nvPr>
        </p:nvSpPr>
        <p:spPr/>
        <p:txBody>
          <a:bodyPr>
            <a:noAutofit/>
          </a:bodyPr>
          <a:lstStyle/>
          <a:p>
            <a:r>
              <a:rPr lang="en-US" sz="4800" dirty="0"/>
              <a:t>Management of agricultural soils for greenhouse gas mitigation: Learning from a case study in NE Spain</a:t>
            </a:r>
          </a:p>
        </p:txBody>
      </p:sp>
      <p:sp>
        <p:nvSpPr>
          <p:cNvPr id="3" name="Υπότιτλος 2">
            <a:extLst>
              <a:ext uri="{FF2B5EF4-FFF2-40B4-BE49-F238E27FC236}">
                <a16:creationId xmlns:a16="http://schemas.microsoft.com/office/drawing/2014/main" id="{10B568C4-379E-43E8-88C6-5BD4316DEA6A}"/>
              </a:ext>
            </a:extLst>
          </p:cNvPr>
          <p:cNvSpPr>
            <a:spLocks noGrp="1"/>
          </p:cNvSpPr>
          <p:nvPr>
            <p:ph type="subTitle" idx="1"/>
          </p:nvPr>
        </p:nvSpPr>
        <p:spPr/>
        <p:txBody>
          <a:bodyPr>
            <a:normAutofit/>
          </a:bodyPr>
          <a:lstStyle/>
          <a:p>
            <a:r>
              <a:rPr lang="en-US" sz="1800" cap="none" dirty="0"/>
              <a:t>Sánchez B., Iglesias A., </a:t>
            </a:r>
            <a:r>
              <a:rPr lang="en-US" sz="1800" cap="none" dirty="0" err="1"/>
              <a:t>Mcvittie</a:t>
            </a:r>
            <a:r>
              <a:rPr lang="en-US" sz="1800" cap="none" dirty="0"/>
              <a:t> A., Álvaro-</a:t>
            </a:r>
            <a:r>
              <a:rPr lang="en-US" sz="1800" cap="none" dirty="0" err="1"/>
              <a:t>fuentes</a:t>
            </a:r>
            <a:r>
              <a:rPr lang="en-US" sz="1800" cap="none" dirty="0"/>
              <a:t> J., Ingram J., Mills J., </a:t>
            </a:r>
            <a:r>
              <a:rPr lang="en-US" sz="1800" cap="none" dirty="0" err="1"/>
              <a:t>Lesschen</a:t>
            </a:r>
            <a:r>
              <a:rPr lang="en-US" sz="1800" cap="none" dirty="0"/>
              <a:t> JP., </a:t>
            </a:r>
            <a:r>
              <a:rPr lang="en-US" sz="1800" cap="none" dirty="0" err="1"/>
              <a:t>Kuikman</a:t>
            </a:r>
            <a:r>
              <a:rPr lang="en-US" sz="1800" cap="none" dirty="0"/>
              <a:t> PJ.</a:t>
            </a:r>
          </a:p>
        </p:txBody>
      </p:sp>
    </p:spTree>
    <p:extLst>
      <p:ext uri="{BB962C8B-B14F-4D97-AF65-F5344CB8AC3E}">
        <p14:creationId xmlns:p14="http://schemas.microsoft.com/office/powerpoint/2010/main" val="13579000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97C91D-5083-43FF-8920-FFC01308157A}"/>
              </a:ext>
            </a:extLst>
          </p:cNvPr>
          <p:cNvSpPr>
            <a:spLocks noGrp="1"/>
          </p:cNvSpPr>
          <p:nvPr>
            <p:ph type="title"/>
          </p:nvPr>
        </p:nvSpPr>
        <p:spPr/>
        <p:txBody>
          <a:bodyPr>
            <a:normAutofit/>
          </a:bodyPr>
          <a:lstStyle/>
          <a:p>
            <a:pPr algn="ctr"/>
            <a:r>
              <a:rPr lang="en-US" sz="4400" dirty="0"/>
              <a:t>Study Area</a:t>
            </a:r>
          </a:p>
        </p:txBody>
      </p:sp>
      <p:sp>
        <p:nvSpPr>
          <p:cNvPr id="3" name="Θέση περιεχομένου 2">
            <a:extLst>
              <a:ext uri="{FF2B5EF4-FFF2-40B4-BE49-F238E27FC236}">
                <a16:creationId xmlns:a16="http://schemas.microsoft.com/office/drawing/2014/main" id="{18FCC4ED-C293-42A9-A2F2-3EC3DF9EC4BC}"/>
              </a:ext>
            </a:extLst>
          </p:cNvPr>
          <p:cNvSpPr>
            <a:spLocks noGrp="1"/>
          </p:cNvSpPr>
          <p:nvPr>
            <p:ph idx="1"/>
          </p:nvPr>
        </p:nvSpPr>
        <p:spPr/>
        <p:txBody>
          <a:bodyPr/>
          <a:lstStyle/>
          <a:p>
            <a:pPr marL="358775" indent="-358775">
              <a:lnSpc>
                <a:spcPct val="100000"/>
              </a:lnSpc>
              <a:spcBef>
                <a:spcPts val="0"/>
              </a:spcBef>
              <a:spcAft>
                <a:spcPts val="0"/>
              </a:spcAft>
              <a:buFont typeface="Wingdings" panose="05000000000000000000" pitchFamily="2" charset="2"/>
              <a:buChar char="q"/>
            </a:pPr>
            <a:r>
              <a:rPr lang="en-US" dirty="0" err="1"/>
              <a:t>Prades</a:t>
            </a:r>
            <a:r>
              <a:rPr lang="en-US" dirty="0"/>
              <a:t>-le-Lez, 15 km North of Montpellier, </a:t>
            </a:r>
            <a:r>
              <a:rPr lang="en-US" dirty="0" smtClean="0"/>
              <a:t>France</a:t>
            </a:r>
            <a:endParaRPr lang="el-GR" dirty="0" smtClean="0"/>
          </a:p>
          <a:p>
            <a:pPr marL="358775" indent="-358775">
              <a:lnSpc>
                <a:spcPct val="100000"/>
              </a:lnSpc>
              <a:spcBef>
                <a:spcPts val="0"/>
              </a:spcBef>
              <a:spcAft>
                <a:spcPts val="0"/>
              </a:spcAft>
              <a:buFont typeface="Wingdings" panose="05000000000000000000" pitchFamily="2" charset="2"/>
              <a:buChar char="q"/>
            </a:pPr>
            <a:endParaRPr lang="en-US" dirty="0"/>
          </a:p>
          <a:p>
            <a:pPr marL="358775" indent="-358775">
              <a:lnSpc>
                <a:spcPct val="100000"/>
              </a:lnSpc>
              <a:spcBef>
                <a:spcPts val="0"/>
              </a:spcBef>
              <a:spcAft>
                <a:spcPts val="0"/>
              </a:spcAft>
              <a:buFont typeface="Wingdings" panose="05000000000000000000" pitchFamily="2" charset="2"/>
              <a:buChar char="q"/>
            </a:pPr>
            <a:r>
              <a:rPr lang="en-US" b="1" dirty="0"/>
              <a:t>Climate</a:t>
            </a:r>
            <a:r>
              <a:rPr lang="en-US" dirty="0"/>
              <a:t> is sub-humid Mediterranean with an average temperature of 15. 4°C and an average annual rainfall of 873 </a:t>
            </a:r>
            <a:r>
              <a:rPr lang="en-US" dirty="0" smtClean="0"/>
              <a:t>mm</a:t>
            </a:r>
            <a:endParaRPr lang="el-GR" dirty="0" smtClean="0"/>
          </a:p>
          <a:p>
            <a:pPr marL="358775" indent="-358775">
              <a:lnSpc>
                <a:spcPct val="100000"/>
              </a:lnSpc>
              <a:spcBef>
                <a:spcPts val="0"/>
              </a:spcBef>
              <a:spcAft>
                <a:spcPts val="0"/>
              </a:spcAft>
              <a:buFont typeface="Wingdings" panose="05000000000000000000" pitchFamily="2" charset="2"/>
              <a:buChar char="q"/>
            </a:pPr>
            <a:endParaRPr lang="en-US" dirty="0"/>
          </a:p>
          <a:p>
            <a:pPr marL="358775" indent="-358775">
              <a:lnSpc>
                <a:spcPct val="100000"/>
              </a:lnSpc>
              <a:spcBef>
                <a:spcPts val="0"/>
              </a:spcBef>
              <a:spcAft>
                <a:spcPts val="0"/>
              </a:spcAft>
              <a:buFont typeface="Wingdings" panose="05000000000000000000" pitchFamily="2" charset="2"/>
              <a:buChar char="q"/>
            </a:pPr>
            <a:r>
              <a:rPr lang="en-US" b="1" dirty="0"/>
              <a:t>Tree element: </a:t>
            </a:r>
            <a:r>
              <a:rPr lang="en-US" dirty="0"/>
              <a:t>hybrid walnuts (Juglans regia × nigra cv. NG23) at a density of 110 </a:t>
            </a:r>
            <a:r>
              <a:rPr lang="en-US" dirty="0" smtClean="0"/>
              <a:t>trees/ha</a:t>
            </a:r>
            <a:endParaRPr lang="el-GR" dirty="0" smtClean="0"/>
          </a:p>
          <a:p>
            <a:pPr marL="358775" indent="-358775">
              <a:lnSpc>
                <a:spcPct val="100000"/>
              </a:lnSpc>
              <a:spcBef>
                <a:spcPts val="0"/>
              </a:spcBef>
              <a:spcAft>
                <a:spcPts val="0"/>
              </a:spcAft>
              <a:buFont typeface="Wingdings" panose="05000000000000000000" pitchFamily="2" charset="2"/>
              <a:buChar char="q"/>
            </a:pPr>
            <a:endParaRPr lang="en-US" dirty="0"/>
          </a:p>
          <a:p>
            <a:pPr marL="358775" indent="-358775">
              <a:lnSpc>
                <a:spcPct val="100000"/>
              </a:lnSpc>
              <a:spcBef>
                <a:spcPts val="0"/>
              </a:spcBef>
              <a:spcAft>
                <a:spcPts val="0"/>
              </a:spcAft>
              <a:buFont typeface="Wingdings" panose="05000000000000000000" pitchFamily="2" charset="2"/>
              <a:buChar char="q"/>
            </a:pPr>
            <a:r>
              <a:rPr lang="en-US" dirty="0"/>
              <a:t>The cultivated inter-row was 11 m </a:t>
            </a:r>
            <a:r>
              <a:rPr lang="en-US" dirty="0" smtClean="0"/>
              <a:t>wide</a:t>
            </a:r>
            <a:endParaRPr lang="el-GR" dirty="0" smtClean="0"/>
          </a:p>
          <a:p>
            <a:pPr marL="358775" indent="-358775">
              <a:lnSpc>
                <a:spcPct val="100000"/>
              </a:lnSpc>
              <a:spcBef>
                <a:spcPts val="0"/>
              </a:spcBef>
              <a:spcAft>
                <a:spcPts val="0"/>
              </a:spcAft>
              <a:buFont typeface="Wingdings" panose="05000000000000000000" pitchFamily="2" charset="2"/>
              <a:buChar char="q"/>
            </a:pPr>
            <a:endParaRPr lang="en-US" dirty="0"/>
          </a:p>
          <a:p>
            <a:pPr marL="358775" indent="-358775">
              <a:lnSpc>
                <a:spcPct val="100000"/>
              </a:lnSpc>
              <a:spcBef>
                <a:spcPts val="0"/>
              </a:spcBef>
              <a:spcAft>
                <a:spcPts val="0"/>
              </a:spcAft>
              <a:buFont typeface="Wingdings" panose="05000000000000000000" pitchFamily="2" charset="2"/>
              <a:buChar char="q"/>
            </a:pPr>
            <a:r>
              <a:rPr lang="en-US" b="1" dirty="0"/>
              <a:t>Annual crop: </a:t>
            </a:r>
            <a:r>
              <a:rPr lang="en-US" dirty="0"/>
              <a:t>Mostly durum wheat </a:t>
            </a:r>
          </a:p>
        </p:txBody>
      </p:sp>
    </p:spTree>
    <p:extLst>
      <p:ext uri="{BB962C8B-B14F-4D97-AF65-F5344CB8AC3E}">
        <p14:creationId xmlns:p14="http://schemas.microsoft.com/office/powerpoint/2010/main" val="2577104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869A92-B655-4816-B2E0-3B961A05EB3C}"/>
              </a:ext>
            </a:extLst>
          </p:cNvPr>
          <p:cNvSpPr>
            <a:spLocks noGrp="1"/>
          </p:cNvSpPr>
          <p:nvPr>
            <p:ph type="title"/>
          </p:nvPr>
        </p:nvSpPr>
        <p:spPr/>
        <p:txBody>
          <a:bodyPr>
            <a:normAutofit/>
          </a:bodyPr>
          <a:lstStyle/>
          <a:p>
            <a:pPr algn="ctr"/>
            <a:r>
              <a:rPr lang="en-US" sz="4400" dirty="0"/>
              <a:t>Soil Organic Carbon Concentration</a:t>
            </a:r>
          </a:p>
        </p:txBody>
      </p:sp>
      <p:sp>
        <p:nvSpPr>
          <p:cNvPr id="6" name="TextBox 5">
            <a:extLst>
              <a:ext uri="{FF2B5EF4-FFF2-40B4-BE49-F238E27FC236}">
                <a16:creationId xmlns:a16="http://schemas.microsoft.com/office/drawing/2014/main" id="{6B93F6B7-E056-4604-927B-0104B3A1A41A}"/>
              </a:ext>
            </a:extLst>
          </p:cNvPr>
          <p:cNvSpPr txBox="1"/>
          <p:nvPr/>
        </p:nvSpPr>
        <p:spPr>
          <a:xfrm>
            <a:off x="1443579" y="2086360"/>
            <a:ext cx="9841737" cy="3170099"/>
          </a:xfrm>
          <a:prstGeom prst="rect">
            <a:avLst/>
          </a:prstGeom>
          <a:noFill/>
        </p:spPr>
        <p:txBody>
          <a:bodyPr wrap="square" rtlCol="0">
            <a:spAutoFit/>
          </a:bodyPr>
          <a:lstStyle/>
          <a:p>
            <a:pPr marL="285750" indent="-285750" algn="just" defTabSz="914400">
              <a:buClr>
                <a:schemeClr val="accent1"/>
              </a:buClr>
              <a:buSzPct val="100000"/>
              <a:buFont typeface="Wingdings" panose="05000000000000000000" pitchFamily="2" charset="2"/>
              <a:buChar char="q"/>
            </a:pPr>
            <a:r>
              <a:rPr lang="en-US" sz="2000" dirty="0">
                <a:solidFill>
                  <a:schemeClr val="tx1">
                    <a:lumMod val="75000"/>
                    <a:lumOff val="25000"/>
                  </a:schemeClr>
                </a:solidFill>
                <a:latin typeface="Cambria" panose="02040503050406030204" pitchFamily="18" charset="0"/>
                <a:ea typeface="Cambria" panose="02040503050406030204" pitchFamily="18" charset="0"/>
              </a:rPr>
              <a:t>Soil depth and location, i.e., tree row vs. inter-row, were the only variables affecting significantly SOC </a:t>
            </a:r>
            <a:r>
              <a:rPr lang="en-US" sz="2000" dirty="0" smtClean="0">
                <a:solidFill>
                  <a:schemeClr val="tx1">
                    <a:lumMod val="75000"/>
                    <a:lumOff val="25000"/>
                  </a:schemeClr>
                </a:solidFill>
                <a:latin typeface="Cambria" panose="02040503050406030204" pitchFamily="18" charset="0"/>
                <a:ea typeface="Cambria" panose="02040503050406030204" pitchFamily="18" charset="0"/>
              </a:rPr>
              <a:t>concentrations</a:t>
            </a:r>
            <a:endParaRPr lang="el-GR" sz="2000" dirty="0" smtClean="0">
              <a:solidFill>
                <a:schemeClr val="tx1">
                  <a:lumMod val="75000"/>
                  <a:lumOff val="25000"/>
                </a:schemeClr>
              </a:solidFill>
              <a:latin typeface="Cambria" panose="02040503050406030204" pitchFamily="18" charset="0"/>
              <a:ea typeface="Cambria" panose="02040503050406030204" pitchFamily="18" charset="0"/>
            </a:endParaRPr>
          </a:p>
          <a:p>
            <a:pPr marL="285750" indent="-285750" algn="just" defTabSz="914400">
              <a:buClr>
                <a:schemeClr val="accent1"/>
              </a:buClr>
              <a:buSzPct val="100000"/>
              <a:buFont typeface="Wingdings" panose="05000000000000000000" pitchFamily="2" charset="2"/>
              <a:buChar char="q"/>
            </a:pPr>
            <a:endParaRPr lang="en-US" sz="2000" dirty="0">
              <a:solidFill>
                <a:schemeClr val="tx1">
                  <a:lumMod val="75000"/>
                  <a:lumOff val="25000"/>
                </a:schemeClr>
              </a:solidFill>
              <a:latin typeface="Cambria" panose="02040503050406030204" pitchFamily="18" charset="0"/>
              <a:ea typeface="Cambria" panose="02040503050406030204" pitchFamily="18" charset="0"/>
            </a:endParaRPr>
          </a:p>
          <a:p>
            <a:pPr marL="285750" indent="-285750" algn="just" defTabSz="914400">
              <a:buClr>
                <a:schemeClr val="accent1"/>
              </a:buClr>
              <a:buSzPct val="100000"/>
              <a:buFont typeface="Wingdings" panose="05000000000000000000" pitchFamily="2" charset="2"/>
              <a:buChar char="q"/>
            </a:pPr>
            <a:r>
              <a:rPr lang="en-US" sz="2000" dirty="0">
                <a:solidFill>
                  <a:schemeClr val="tx1">
                    <a:lumMod val="75000"/>
                    <a:lumOff val="25000"/>
                  </a:schemeClr>
                </a:solidFill>
                <a:latin typeface="Cambria" panose="02040503050406030204" pitchFamily="18" charset="0"/>
                <a:ea typeface="Cambria" panose="02040503050406030204" pitchFamily="18" charset="0"/>
              </a:rPr>
              <a:t>Distance to the closest tree had no significant effect </a:t>
            </a:r>
            <a:endParaRPr lang="el-GR" sz="2000" dirty="0" smtClean="0">
              <a:solidFill>
                <a:schemeClr val="tx1">
                  <a:lumMod val="75000"/>
                  <a:lumOff val="25000"/>
                </a:schemeClr>
              </a:solidFill>
              <a:latin typeface="Cambria" panose="02040503050406030204" pitchFamily="18" charset="0"/>
              <a:ea typeface="Cambria" panose="02040503050406030204" pitchFamily="18" charset="0"/>
            </a:endParaRPr>
          </a:p>
          <a:p>
            <a:pPr marL="285750" indent="-285750" algn="just" defTabSz="914400">
              <a:buClr>
                <a:schemeClr val="accent1"/>
              </a:buClr>
              <a:buSzPct val="100000"/>
              <a:buFont typeface="Wingdings" panose="05000000000000000000" pitchFamily="2" charset="2"/>
              <a:buChar char="q"/>
            </a:pPr>
            <a:endParaRPr lang="en-US" sz="2000" dirty="0">
              <a:solidFill>
                <a:schemeClr val="tx1">
                  <a:lumMod val="75000"/>
                  <a:lumOff val="25000"/>
                </a:schemeClr>
              </a:solidFill>
              <a:latin typeface="Cambria" panose="02040503050406030204" pitchFamily="18" charset="0"/>
              <a:ea typeface="Cambria" panose="02040503050406030204" pitchFamily="18" charset="0"/>
            </a:endParaRPr>
          </a:p>
          <a:p>
            <a:pPr marL="285750" indent="-285750" algn="just" defTabSz="914400">
              <a:buClr>
                <a:schemeClr val="accent1"/>
              </a:buClr>
              <a:buSzPct val="100000"/>
              <a:buFont typeface="Wingdings" panose="05000000000000000000" pitchFamily="2" charset="2"/>
              <a:buChar char="q"/>
            </a:pPr>
            <a:r>
              <a:rPr lang="en-US" sz="2000" dirty="0">
                <a:solidFill>
                  <a:schemeClr val="tx1">
                    <a:lumMod val="75000"/>
                    <a:lumOff val="25000"/>
                  </a:schemeClr>
                </a:solidFill>
                <a:latin typeface="Cambria" panose="02040503050406030204" pitchFamily="18" charset="0"/>
                <a:ea typeface="Cambria" panose="02040503050406030204" pitchFamily="18" charset="0"/>
              </a:rPr>
              <a:t>At a depth of 0–10 cm, SOC concentration doubled in the tree row compared to the inter-row and to the </a:t>
            </a:r>
            <a:r>
              <a:rPr lang="en-US" sz="2000" dirty="0" smtClean="0">
                <a:solidFill>
                  <a:schemeClr val="tx1">
                    <a:lumMod val="75000"/>
                    <a:lumOff val="25000"/>
                  </a:schemeClr>
                </a:solidFill>
                <a:latin typeface="Cambria" panose="02040503050406030204" pitchFamily="18" charset="0"/>
                <a:ea typeface="Cambria" panose="02040503050406030204" pitchFamily="18" charset="0"/>
              </a:rPr>
              <a:t>control</a:t>
            </a:r>
            <a:endParaRPr lang="el-GR" sz="2000" dirty="0" smtClean="0">
              <a:solidFill>
                <a:schemeClr val="tx1">
                  <a:lumMod val="75000"/>
                  <a:lumOff val="25000"/>
                </a:schemeClr>
              </a:solidFill>
              <a:latin typeface="Cambria" panose="02040503050406030204" pitchFamily="18" charset="0"/>
              <a:ea typeface="Cambria" panose="02040503050406030204" pitchFamily="18" charset="0"/>
            </a:endParaRPr>
          </a:p>
          <a:p>
            <a:pPr marL="285750" indent="-285750" algn="just" defTabSz="914400">
              <a:buClr>
                <a:schemeClr val="accent1"/>
              </a:buClr>
              <a:buSzPct val="100000"/>
              <a:buFont typeface="Wingdings" panose="05000000000000000000" pitchFamily="2" charset="2"/>
              <a:buChar char="q"/>
            </a:pPr>
            <a:endParaRPr lang="en-US" sz="2000" dirty="0">
              <a:solidFill>
                <a:schemeClr val="tx1">
                  <a:lumMod val="75000"/>
                  <a:lumOff val="25000"/>
                </a:schemeClr>
              </a:solidFill>
              <a:latin typeface="Cambria" panose="02040503050406030204" pitchFamily="18" charset="0"/>
              <a:ea typeface="Cambria" panose="02040503050406030204" pitchFamily="18" charset="0"/>
            </a:endParaRPr>
          </a:p>
          <a:p>
            <a:pPr marL="285750" indent="-285750" algn="just" defTabSz="914400">
              <a:buClr>
                <a:schemeClr val="accent1"/>
              </a:buClr>
              <a:buSzPct val="100000"/>
              <a:buFont typeface="Wingdings" panose="05000000000000000000" pitchFamily="2" charset="2"/>
              <a:buChar char="q"/>
            </a:pPr>
            <a:r>
              <a:rPr lang="en-US" sz="2000" dirty="0">
                <a:solidFill>
                  <a:schemeClr val="tx1">
                    <a:lumMod val="75000"/>
                    <a:lumOff val="25000"/>
                  </a:schemeClr>
                </a:solidFill>
                <a:latin typeface="Cambria" panose="02040503050406030204" pitchFamily="18" charset="0"/>
                <a:ea typeface="Cambria" panose="02040503050406030204" pitchFamily="18" charset="0"/>
              </a:rPr>
              <a:t>SOC concentration was significantly higher in the tree row than in the control plot to 120 cm soil depth and the inter-row to 30 cm soil depth</a:t>
            </a:r>
          </a:p>
        </p:txBody>
      </p:sp>
    </p:spTree>
    <p:extLst>
      <p:ext uri="{BB962C8B-B14F-4D97-AF65-F5344CB8AC3E}">
        <p14:creationId xmlns:p14="http://schemas.microsoft.com/office/powerpoint/2010/main" val="25954776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233A19-B115-4FD0-B6E5-DB0887ADD9AF}"/>
              </a:ext>
            </a:extLst>
          </p:cNvPr>
          <p:cNvSpPr>
            <a:spLocks noGrp="1"/>
          </p:cNvSpPr>
          <p:nvPr>
            <p:ph type="title"/>
          </p:nvPr>
        </p:nvSpPr>
        <p:spPr/>
        <p:txBody>
          <a:bodyPr>
            <a:normAutofit/>
          </a:bodyPr>
          <a:lstStyle/>
          <a:p>
            <a:pPr algn="ctr"/>
            <a:r>
              <a:rPr lang="en-US" dirty="0"/>
              <a:t>Soil Organic Carbon Stocks </a:t>
            </a:r>
            <a:br>
              <a:rPr lang="en-US" dirty="0"/>
            </a:br>
            <a:r>
              <a:rPr lang="en-US" sz="1800" dirty="0"/>
              <a:t>(as a function of soil depth, location and distance to the closest tree)</a:t>
            </a:r>
            <a:endParaRPr lang="en-US" dirty="0"/>
          </a:p>
        </p:txBody>
      </p:sp>
      <p:sp>
        <p:nvSpPr>
          <p:cNvPr id="6" name="TextBox 5">
            <a:extLst>
              <a:ext uri="{FF2B5EF4-FFF2-40B4-BE49-F238E27FC236}">
                <a16:creationId xmlns:a16="http://schemas.microsoft.com/office/drawing/2014/main" id="{1C86827D-42D4-46A0-B623-0BDF82187EFE}"/>
              </a:ext>
            </a:extLst>
          </p:cNvPr>
          <p:cNvSpPr txBox="1"/>
          <p:nvPr/>
        </p:nvSpPr>
        <p:spPr>
          <a:xfrm>
            <a:off x="1097280" y="2449046"/>
            <a:ext cx="10502640" cy="3046988"/>
          </a:xfrm>
          <a:prstGeom prst="rect">
            <a:avLst/>
          </a:prstGeom>
          <a:noFill/>
        </p:spPr>
        <p:txBody>
          <a:bodyPr wrap="square" rtlCol="0">
            <a:spAutoFit/>
          </a:bodyPr>
          <a:lstStyle/>
          <a:p>
            <a:pPr marL="342900" indent="-342900" algn="just" defTabSz="914400">
              <a:buClr>
                <a:schemeClr val="accent1"/>
              </a:buClr>
              <a:buSzPct val="100000"/>
              <a:buFont typeface="Wingdings" panose="05000000000000000000" pitchFamily="2" charset="2"/>
              <a:buChar char="q"/>
            </a:pPr>
            <a:r>
              <a:rPr lang="en-US" sz="2400" dirty="0">
                <a:solidFill>
                  <a:schemeClr val="tx1">
                    <a:lumMod val="75000"/>
                    <a:lumOff val="25000"/>
                  </a:schemeClr>
                </a:solidFill>
                <a:latin typeface="Cambria" panose="02040503050406030204" pitchFamily="18" charset="0"/>
                <a:ea typeface="Cambria" panose="02040503050406030204" pitchFamily="18" charset="0"/>
              </a:rPr>
              <a:t>There is a proven variability of SOC stocks depending on the depth and given distance from the closest </a:t>
            </a:r>
            <a:r>
              <a:rPr lang="en-US" sz="2400" dirty="0" smtClean="0">
                <a:solidFill>
                  <a:schemeClr val="tx1">
                    <a:lumMod val="75000"/>
                    <a:lumOff val="25000"/>
                  </a:schemeClr>
                </a:solidFill>
                <a:latin typeface="Cambria" panose="02040503050406030204" pitchFamily="18" charset="0"/>
                <a:ea typeface="Cambria" panose="02040503050406030204" pitchFamily="18" charset="0"/>
              </a:rPr>
              <a:t>tree</a:t>
            </a:r>
            <a:endParaRPr lang="el-GR" sz="2400" dirty="0" smtClean="0">
              <a:solidFill>
                <a:schemeClr val="tx1">
                  <a:lumMod val="75000"/>
                  <a:lumOff val="25000"/>
                </a:schemeClr>
              </a:solidFill>
              <a:latin typeface="Cambria" panose="02040503050406030204" pitchFamily="18" charset="0"/>
              <a:ea typeface="Cambria" panose="02040503050406030204" pitchFamily="18" charset="0"/>
            </a:endParaRPr>
          </a:p>
          <a:p>
            <a:pPr marL="342900" indent="-342900" algn="just" defTabSz="914400">
              <a:buClr>
                <a:schemeClr val="accent1"/>
              </a:buClr>
              <a:buSzPct val="100000"/>
              <a:buFont typeface="Wingdings" panose="05000000000000000000" pitchFamily="2" charset="2"/>
              <a:buChar char="q"/>
            </a:pPr>
            <a:endParaRPr lang="en-US" sz="2400" dirty="0">
              <a:solidFill>
                <a:schemeClr val="tx1">
                  <a:lumMod val="75000"/>
                  <a:lumOff val="25000"/>
                </a:schemeClr>
              </a:solidFill>
              <a:latin typeface="Cambria" panose="02040503050406030204" pitchFamily="18" charset="0"/>
              <a:ea typeface="Cambria" panose="02040503050406030204" pitchFamily="18" charset="0"/>
            </a:endParaRPr>
          </a:p>
          <a:p>
            <a:pPr marL="342900" indent="-342900" algn="just" defTabSz="914400">
              <a:buClr>
                <a:schemeClr val="accent1"/>
              </a:buClr>
              <a:buSzPct val="100000"/>
              <a:buFont typeface="Wingdings" panose="05000000000000000000" pitchFamily="2" charset="2"/>
              <a:buChar char="q"/>
            </a:pPr>
            <a:r>
              <a:rPr lang="en-US" sz="2400" dirty="0">
                <a:solidFill>
                  <a:schemeClr val="tx1">
                    <a:lumMod val="75000"/>
                    <a:lumOff val="25000"/>
                  </a:schemeClr>
                </a:solidFill>
                <a:latin typeface="Cambria" panose="02040503050406030204" pitchFamily="18" charset="0"/>
                <a:ea typeface="Cambria" panose="02040503050406030204" pitchFamily="18" charset="0"/>
              </a:rPr>
              <a:t>SOC stocks were significantly influenced by soil depth and location, i.e., tree row vs. inter-row, but not by the distance to the closest </a:t>
            </a:r>
            <a:r>
              <a:rPr lang="en-US" sz="2400" dirty="0" smtClean="0">
                <a:solidFill>
                  <a:schemeClr val="tx1">
                    <a:lumMod val="75000"/>
                    <a:lumOff val="25000"/>
                  </a:schemeClr>
                </a:solidFill>
                <a:latin typeface="Cambria" panose="02040503050406030204" pitchFamily="18" charset="0"/>
                <a:ea typeface="Cambria" panose="02040503050406030204" pitchFamily="18" charset="0"/>
              </a:rPr>
              <a:t>tree</a:t>
            </a:r>
            <a:endParaRPr lang="el-GR" sz="2400" dirty="0" smtClean="0">
              <a:solidFill>
                <a:schemeClr val="tx1">
                  <a:lumMod val="75000"/>
                  <a:lumOff val="25000"/>
                </a:schemeClr>
              </a:solidFill>
              <a:latin typeface="Cambria" panose="02040503050406030204" pitchFamily="18" charset="0"/>
              <a:ea typeface="Cambria" panose="02040503050406030204" pitchFamily="18" charset="0"/>
            </a:endParaRPr>
          </a:p>
          <a:p>
            <a:pPr marL="342900" indent="-342900" algn="just" defTabSz="914400">
              <a:buClr>
                <a:schemeClr val="accent1"/>
              </a:buClr>
              <a:buSzPct val="100000"/>
              <a:buFont typeface="Wingdings" panose="05000000000000000000" pitchFamily="2" charset="2"/>
              <a:buChar char="q"/>
            </a:pPr>
            <a:endParaRPr lang="en-US" sz="2400" dirty="0">
              <a:solidFill>
                <a:schemeClr val="tx1">
                  <a:lumMod val="75000"/>
                  <a:lumOff val="25000"/>
                </a:schemeClr>
              </a:solidFill>
              <a:latin typeface="Cambria" panose="02040503050406030204" pitchFamily="18" charset="0"/>
              <a:ea typeface="Cambria" panose="02040503050406030204" pitchFamily="18" charset="0"/>
            </a:endParaRPr>
          </a:p>
          <a:p>
            <a:pPr marL="342900" indent="-342900" algn="just" defTabSz="914400">
              <a:buClr>
                <a:schemeClr val="accent1"/>
              </a:buClr>
              <a:buSzPct val="100000"/>
              <a:buFont typeface="Wingdings" panose="05000000000000000000" pitchFamily="2" charset="2"/>
              <a:buChar char="q"/>
            </a:pPr>
            <a:r>
              <a:rPr lang="en-US" sz="2400" dirty="0">
                <a:solidFill>
                  <a:schemeClr val="tx1">
                    <a:lumMod val="75000"/>
                    <a:lumOff val="25000"/>
                  </a:schemeClr>
                </a:solidFill>
                <a:latin typeface="Cambria" panose="02040503050406030204" pitchFamily="18" charset="0"/>
                <a:ea typeface="Cambria" panose="02040503050406030204" pitchFamily="18" charset="0"/>
              </a:rPr>
              <a:t>SOC stocks were significantly higher in the tree row than in the inter row and in the control</a:t>
            </a:r>
          </a:p>
        </p:txBody>
      </p:sp>
    </p:spTree>
    <p:extLst>
      <p:ext uri="{BB962C8B-B14F-4D97-AF65-F5344CB8AC3E}">
        <p14:creationId xmlns:p14="http://schemas.microsoft.com/office/powerpoint/2010/main" val="186116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88DC7DD-4EA4-46BF-8C22-50FC31B79CBC}"/>
              </a:ext>
            </a:extLst>
          </p:cNvPr>
          <p:cNvSpPr>
            <a:spLocks noGrp="1"/>
          </p:cNvSpPr>
          <p:nvPr>
            <p:ph type="title"/>
          </p:nvPr>
        </p:nvSpPr>
        <p:spPr/>
        <p:txBody>
          <a:bodyPr>
            <a:normAutofit/>
          </a:bodyPr>
          <a:lstStyle/>
          <a:p>
            <a:pPr algn="ctr"/>
            <a:r>
              <a:rPr lang="en-US" sz="4400" dirty="0"/>
              <a:t>Conclusion</a:t>
            </a:r>
          </a:p>
        </p:txBody>
      </p:sp>
      <p:sp>
        <p:nvSpPr>
          <p:cNvPr id="3" name="Θέση περιεχομένου 2">
            <a:extLst>
              <a:ext uri="{FF2B5EF4-FFF2-40B4-BE49-F238E27FC236}">
                <a16:creationId xmlns:a16="http://schemas.microsoft.com/office/drawing/2014/main" id="{A9E0DB26-D538-42FB-9158-0DA2D3E72510}"/>
              </a:ext>
            </a:extLst>
          </p:cNvPr>
          <p:cNvSpPr>
            <a:spLocks noGrp="1"/>
          </p:cNvSpPr>
          <p:nvPr>
            <p:ph idx="1"/>
          </p:nvPr>
        </p:nvSpPr>
        <p:spPr>
          <a:xfrm>
            <a:off x="1097280" y="1845733"/>
            <a:ext cx="10058400" cy="4404595"/>
          </a:xfrm>
        </p:spPr>
        <p:txBody>
          <a:bodyPr>
            <a:normAutofit fontScale="77500" lnSpcReduction="20000"/>
          </a:bodyPr>
          <a:lstStyle/>
          <a:p>
            <a:pPr marL="358775" indent="-358775" algn="just">
              <a:lnSpc>
                <a:spcPct val="120000"/>
              </a:lnSpc>
              <a:spcBef>
                <a:spcPts val="0"/>
              </a:spcBef>
              <a:spcAft>
                <a:spcPts val="0"/>
              </a:spcAft>
              <a:buFont typeface="Wingdings" panose="05000000000000000000" pitchFamily="2" charset="2"/>
              <a:buChar char="q"/>
            </a:pPr>
            <a:r>
              <a:rPr lang="en-US" sz="2900" dirty="0"/>
              <a:t>Together with other climate-smart farming practices (e.g. no tilling), alley-cropping agroforestry systems have the potential to enhance SOC stocks and to contribute to climate change </a:t>
            </a:r>
            <a:r>
              <a:rPr lang="en-US" sz="2900" dirty="0" smtClean="0"/>
              <a:t>mitigation</a:t>
            </a:r>
            <a:endParaRPr lang="el-GR" sz="2900" dirty="0" smtClean="0"/>
          </a:p>
          <a:p>
            <a:pPr marL="358775" indent="-358775" algn="just">
              <a:lnSpc>
                <a:spcPct val="120000"/>
              </a:lnSpc>
              <a:spcBef>
                <a:spcPts val="0"/>
              </a:spcBef>
              <a:spcAft>
                <a:spcPts val="0"/>
              </a:spcAft>
              <a:buFont typeface="Wingdings" panose="05000000000000000000" pitchFamily="2" charset="2"/>
              <a:buChar char="q"/>
            </a:pPr>
            <a:endParaRPr lang="en-US" sz="2900" dirty="0"/>
          </a:p>
          <a:p>
            <a:pPr marL="358775" indent="-358775" algn="just">
              <a:lnSpc>
                <a:spcPct val="120000"/>
              </a:lnSpc>
              <a:spcBef>
                <a:spcPts val="0"/>
              </a:spcBef>
              <a:spcAft>
                <a:spcPts val="0"/>
              </a:spcAft>
              <a:buFont typeface="Wingdings" panose="05000000000000000000" pitchFamily="2" charset="2"/>
              <a:buChar char="q"/>
            </a:pPr>
            <a:r>
              <a:rPr lang="en-US" sz="2900" dirty="0"/>
              <a:t> Tree rows exhibit similarities to natural permanent pastures with trees, as they foster the growth of spontaneous herbaceous vegetation and refrain from soil tillage </a:t>
            </a:r>
            <a:r>
              <a:rPr lang="en-US" sz="2900" dirty="0" smtClean="0"/>
              <a:t>practices</a:t>
            </a:r>
            <a:endParaRPr lang="el-GR" sz="2900" dirty="0" smtClean="0"/>
          </a:p>
          <a:p>
            <a:pPr marL="358775" indent="-358775" algn="just">
              <a:lnSpc>
                <a:spcPct val="120000"/>
              </a:lnSpc>
              <a:spcBef>
                <a:spcPts val="0"/>
              </a:spcBef>
              <a:spcAft>
                <a:spcPts val="0"/>
              </a:spcAft>
              <a:buFont typeface="Wingdings" panose="05000000000000000000" pitchFamily="2" charset="2"/>
              <a:buChar char="q"/>
            </a:pPr>
            <a:endParaRPr lang="en-US" sz="2900" dirty="0"/>
          </a:p>
          <a:p>
            <a:pPr marL="358775" indent="-358775" algn="just">
              <a:lnSpc>
                <a:spcPct val="120000"/>
              </a:lnSpc>
              <a:spcBef>
                <a:spcPts val="0"/>
              </a:spcBef>
              <a:spcAft>
                <a:spcPts val="0"/>
              </a:spcAft>
              <a:buFont typeface="Wingdings" panose="05000000000000000000" pitchFamily="2" charset="2"/>
              <a:buChar char="q"/>
            </a:pPr>
            <a:r>
              <a:rPr lang="en-US" sz="2900" dirty="0"/>
              <a:t>In the 0–30 cm soil depth, the rate of soil organic carbon (SOC) accumulation in tree rows was determined to be 0.94 ± 0.09 Mg C ha−1 yr−1. This finding underscores the potential significance of managing tree rows to enhance SOC storage within agroforestry systems</a:t>
            </a:r>
          </a:p>
          <a:p>
            <a:endParaRPr lang="en-US" dirty="0"/>
          </a:p>
        </p:txBody>
      </p:sp>
    </p:spTree>
    <p:extLst>
      <p:ext uri="{BB962C8B-B14F-4D97-AF65-F5344CB8AC3E}">
        <p14:creationId xmlns:p14="http://schemas.microsoft.com/office/powerpoint/2010/main" val="1165680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88DC7DD-4EA4-46BF-8C22-50FC31B79CBC}"/>
              </a:ext>
            </a:extLst>
          </p:cNvPr>
          <p:cNvSpPr>
            <a:spLocks noGrp="1"/>
          </p:cNvSpPr>
          <p:nvPr>
            <p:ph type="title"/>
          </p:nvPr>
        </p:nvSpPr>
        <p:spPr/>
        <p:txBody>
          <a:bodyPr>
            <a:normAutofit/>
          </a:bodyPr>
          <a:lstStyle/>
          <a:p>
            <a:pPr algn="ctr"/>
            <a:r>
              <a:rPr lang="en-US" sz="4400" dirty="0"/>
              <a:t>Conclusion</a:t>
            </a:r>
          </a:p>
        </p:txBody>
      </p:sp>
      <p:sp>
        <p:nvSpPr>
          <p:cNvPr id="3" name="Θέση περιεχομένου 2">
            <a:extLst>
              <a:ext uri="{FF2B5EF4-FFF2-40B4-BE49-F238E27FC236}">
                <a16:creationId xmlns:a16="http://schemas.microsoft.com/office/drawing/2014/main" id="{A9E0DB26-D538-42FB-9158-0DA2D3E72510}"/>
              </a:ext>
            </a:extLst>
          </p:cNvPr>
          <p:cNvSpPr>
            <a:spLocks noGrp="1"/>
          </p:cNvSpPr>
          <p:nvPr>
            <p:ph idx="1"/>
          </p:nvPr>
        </p:nvSpPr>
        <p:spPr/>
        <p:txBody>
          <a:bodyPr>
            <a:normAutofit/>
          </a:bodyPr>
          <a:lstStyle/>
          <a:p>
            <a:pPr marL="450850" indent="-450850" algn="just">
              <a:lnSpc>
                <a:spcPct val="100000"/>
              </a:lnSpc>
              <a:spcBef>
                <a:spcPts val="0"/>
              </a:spcBef>
              <a:spcAft>
                <a:spcPts val="0"/>
              </a:spcAft>
              <a:buFont typeface="Wingdings" panose="05000000000000000000" pitchFamily="2" charset="2"/>
              <a:buChar char="q"/>
            </a:pPr>
            <a:r>
              <a:rPr lang="en-US" sz="2400" dirty="0" smtClean="0"/>
              <a:t>Sampling </a:t>
            </a:r>
            <a:r>
              <a:rPr lang="en-US" sz="2400" dirty="0"/>
              <a:t>to a depth of 2 meters, </a:t>
            </a:r>
            <a:r>
              <a:rPr lang="en-US" sz="2400" dirty="0" err="1"/>
              <a:t>indicats</a:t>
            </a:r>
            <a:r>
              <a:rPr lang="en-US" sz="2400" dirty="0"/>
              <a:t> that the 0–30 cm soil layer accounted for less than 20% of the total SOC stocks at this depth, emphasizing the crucial role played by deeper soil layers in the storage of </a:t>
            </a:r>
            <a:r>
              <a:rPr lang="en-US" sz="2400" dirty="0" smtClean="0"/>
              <a:t>SOC</a:t>
            </a:r>
            <a:endParaRPr lang="el-GR" sz="2400" dirty="0" smtClean="0"/>
          </a:p>
          <a:p>
            <a:pPr marL="450850" indent="-450850" algn="just">
              <a:lnSpc>
                <a:spcPct val="100000"/>
              </a:lnSpc>
              <a:spcBef>
                <a:spcPts val="0"/>
              </a:spcBef>
              <a:spcAft>
                <a:spcPts val="0"/>
              </a:spcAft>
              <a:buFont typeface="Wingdings" panose="05000000000000000000" pitchFamily="2" charset="2"/>
              <a:buChar char="q"/>
            </a:pPr>
            <a:endParaRPr lang="en-US" sz="2400" dirty="0"/>
          </a:p>
          <a:p>
            <a:pPr marL="450850" indent="-450850" algn="just">
              <a:lnSpc>
                <a:spcPct val="100000"/>
              </a:lnSpc>
              <a:spcBef>
                <a:spcPts val="0"/>
              </a:spcBef>
              <a:spcAft>
                <a:spcPts val="0"/>
              </a:spcAft>
              <a:buFont typeface="Wingdings" panose="05000000000000000000" pitchFamily="2" charset="2"/>
              <a:buChar char="q"/>
            </a:pPr>
            <a:r>
              <a:rPr lang="en-US" sz="2400" dirty="0"/>
              <a:t>Lower accumulation rate compared to other countries may be explained by warmer climate, higher temperatures enhancing OM decomposition</a:t>
            </a:r>
          </a:p>
          <a:p>
            <a:endParaRPr lang="en-US" dirty="0"/>
          </a:p>
        </p:txBody>
      </p:sp>
    </p:spTree>
    <p:extLst>
      <p:ext uri="{BB962C8B-B14F-4D97-AF65-F5344CB8AC3E}">
        <p14:creationId xmlns:p14="http://schemas.microsoft.com/office/powerpoint/2010/main" val="1063221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22486-E294-DFB3-854E-3FFEF2245670}"/>
              </a:ext>
            </a:extLst>
          </p:cNvPr>
          <p:cNvSpPr>
            <a:spLocks noGrp="1"/>
          </p:cNvSpPr>
          <p:nvPr>
            <p:ph type="title"/>
          </p:nvPr>
        </p:nvSpPr>
        <p:spPr/>
        <p:txBody>
          <a:bodyPr>
            <a:normAutofit/>
          </a:bodyPr>
          <a:lstStyle/>
          <a:p>
            <a:pPr algn="ctr"/>
            <a:r>
              <a:rPr lang="en-US" sz="4400" dirty="0"/>
              <a:t>Introduction</a:t>
            </a:r>
          </a:p>
        </p:txBody>
      </p:sp>
      <p:sp>
        <p:nvSpPr>
          <p:cNvPr id="3" name="Content Placeholder 2">
            <a:extLst>
              <a:ext uri="{FF2B5EF4-FFF2-40B4-BE49-F238E27FC236}">
                <a16:creationId xmlns:a16="http://schemas.microsoft.com/office/drawing/2014/main" id="{B4CF2567-95D1-829E-F5B7-AC34EA223A75}"/>
              </a:ext>
            </a:extLst>
          </p:cNvPr>
          <p:cNvSpPr>
            <a:spLocks noGrp="1"/>
          </p:cNvSpPr>
          <p:nvPr>
            <p:ph idx="1"/>
          </p:nvPr>
        </p:nvSpPr>
        <p:spPr>
          <a:xfrm>
            <a:off x="1097280" y="1845734"/>
            <a:ext cx="10058400" cy="3274907"/>
          </a:xfrm>
        </p:spPr>
        <p:txBody>
          <a:bodyPr>
            <a:normAutofit/>
          </a:bodyPr>
          <a:lstStyle/>
          <a:p>
            <a:r>
              <a:rPr lang="en-US" dirty="0" smtClean="0"/>
              <a:t>This study focuses on evaluating the practices that contribute to the GHG mitigation targets and also have clear benefit to soil organic carbon (SOC) content, in both agronomic and socioeconomic perspective. </a:t>
            </a:r>
          </a:p>
          <a:p>
            <a:r>
              <a:rPr lang="en-US" dirty="0" smtClean="0"/>
              <a:t>Three </a:t>
            </a:r>
            <a:r>
              <a:rPr lang="en-US" dirty="0"/>
              <a:t>important questions addressed in this research are: </a:t>
            </a:r>
          </a:p>
          <a:p>
            <a:pPr marL="450850" indent="-450850">
              <a:buFont typeface="Wingdings" panose="05000000000000000000" pitchFamily="2" charset="2"/>
              <a:buChar char="q"/>
            </a:pPr>
            <a:r>
              <a:rPr lang="en-US" dirty="0"/>
              <a:t>Are they cost-effective for farmers? </a:t>
            </a:r>
          </a:p>
          <a:p>
            <a:pPr marL="450850" indent="-450850">
              <a:buFont typeface="Wingdings" panose="05000000000000000000" pitchFamily="2" charset="2"/>
              <a:buChar char="q"/>
            </a:pPr>
            <a:r>
              <a:rPr lang="en-US" dirty="0"/>
              <a:t>Do they reduce GHG emissions? </a:t>
            </a:r>
          </a:p>
          <a:p>
            <a:pPr marL="450850" indent="-450850">
              <a:buFont typeface="Wingdings" panose="05000000000000000000" pitchFamily="2" charset="2"/>
              <a:buChar char="q"/>
            </a:pPr>
            <a:r>
              <a:rPr lang="en-US" dirty="0"/>
              <a:t>What policies </a:t>
            </a:r>
            <a:r>
              <a:rPr lang="en-US" dirty="0" err="1" smtClean="0"/>
              <a:t>favour</a:t>
            </a:r>
            <a:r>
              <a:rPr lang="en-US" dirty="0" smtClean="0"/>
              <a:t> </a:t>
            </a:r>
            <a:r>
              <a:rPr lang="en-US" dirty="0"/>
              <a:t>their implementation? </a:t>
            </a:r>
          </a:p>
        </p:txBody>
      </p:sp>
    </p:spTree>
    <p:extLst>
      <p:ext uri="{BB962C8B-B14F-4D97-AF65-F5344CB8AC3E}">
        <p14:creationId xmlns:p14="http://schemas.microsoft.com/office/powerpoint/2010/main" val="1803875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CF6A9-57DD-35F3-9C2A-729F72DBF30A}"/>
              </a:ext>
            </a:extLst>
          </p:cNvPr>
          <p:cNvSpPr>
            <a:spLocks noGrp="1"/>
          </p:cNvSpPr>
          <p:nvPr>
            <p:ph type="title"/>
          </p:nvPr>
        </p:nvSpPr>
        <p:spPr/>
        <p:txBody>
          <a:bodyPr/>
          <a:lstStyle/>
          <a:p>
            <a:r>
              <a:rPr lang="en-US" dirty="0"/>
              <a:t>Study Area</a:t>
            </a:r>
          </a:p>
        </p:txBody>
      </p:sp>
      <p:sp>
        <p:nvSpPr>
          <p:cNvPr id="3" name="Content Placeholder 2">
            <a:extLst>
              <a:ext uri="{FF2B5EF4-FFF2-40B4-BE49-F238E27FC236}">
                <a16:creationId xmlns:a16="http://schemas.microsoft.com/office/drawing/2014/main" id="{D20A816B-FC0A-3C9E-1110-28DFF69BBEFF}"/>
              </a:ext>
            </a:extLst>
          </p:cNvPr>
          <p:cNvSpPr>
            <a:spLocks noGrp="1"/>
          </p:cNvSpPr>
          <p:nvPr>
            <p:ph idx="1"/>
          </p:nvPr>
        </p:nvSpPr>
        <p:spPr/>
        <p:txBody>
          <a:bodyPr>
            <a:normAutofit/>
          </a:bodyPr>
          <a:lstStyle/>
          <a:p>
            <a:pPr marL="450850" indent="-450850" algn="just">
              <a:lnSpc>
                <a:spcPct val="100000"/>
              </a:lnSpc>
              <a:spcBef>
                <a:spcPts val="0"/>
              </a:spcBef>
              <a:spcAft>
                <a:spcPts val="0"/>
              </a:spcAft>
              <a:buFont typeface="Wingdings" panose="05000000000000000000" pitchFamily="2" charset="2"/>
              <a:buChar char="q"/>
            </a:pPr>
            <a:r>
              <a:rPr lang="en-US" sz="2400" dirty="0"/>
              <a:t>The study was conducted in Aragon region in </a:t>
            </a:r>
            <a:r>
              <a:rPr lang="en-US" sz="2400" dirty="0" err="1"/>
              <a:t>NorthEast</a:t>
            </a:r>
            <a:r>
              <a:rPr lang="en-US" sz="2400" dirty="0"/>
              <a:t> Spain (47.000km2</a:t>
            </a:r>
            <a:r>
              <a:rPr lang="en-US" sz="2400" dirty="0" smtClean="0"/>
              <a:t>)</a:t>
            </a:r>
          </a:p>
          <a:p>
            <a:pPr marL="450850" indent="-450850" algn="just">
              <a:lnSpc>
                <a:spcPct val="100000"/>
              </a:lnSpc>
              <a:spcBef>
                <a:spcPts val="0"/>
              </a:spcBef>
              <a:spcAft>
                <a:spcPts val="0"/>
              </a:spcAft>
              <a:buFont typeface="Wingdings" panose="05000000000000000000" pitchFamily="2" charset="2"/>
              <a:buChar char="q"/>
            </a:pPr>
            <a:endParaRPr lang="en-US" sz="2400" dirty="0"/>
          </a:p>
          <a:p>
            <a:pPr marL="450850" indent="-450850" algn="just">
              <a:lnSpc>
                <a:spcPct val="100000"/>
              </a:lnSpc>
              <a:spcBef>
                <a:spcPts val="0"/>
              </a:spcBef>
              <a:spcAft>
                <a:spcPts val="0"/>
              </a:spcAft>
              <a:buFont typeface="Wingdings" panose="05000000000000000000" pitchFamily="2" charset="2"/>
              <a:buChar char="q"/>
            </a:pPr>
            <a:r>
              <a:rPr lang="en-US" sz="2400" dirty="0"/>
              <a:t>The area represents the semiarid conditions of Mediterranean agricultural </a:t>
            </a:r>
            <a:r>
              <a:rPr lang="en-US" sz="2400" dirty="0" smtClean="0"/>
              <a:t>systems</a:t>
            </a:r>
          </a:p>
          <a:p>
            <a:pPr marL="450850" indent="-450850" algn="just">
              <a:lnSpc>
                <a:spcPct val="100000"/>
              </a:lnSpc>
              <a:spcBef>
                <a:spcPts val="0"/>
              </a:spcBef>
              <a:spcAft>
                <a:spcPts val="0"/>
              </a:spcAft>
              <a:buFont typeface="Wingdings" panose="05000000000000000000" pitchFamily="2" charset="2"/>
              <a:buChar char="q"/>
            </a:pPr>
            <a:endParaRPr lang="en-US" sz="2400" dirty="0"/>
          </a:p>
          <a:p>
            <a:pPr marL="450850" indent="-450850" algn="just">
              <a:lnSpc>
                <a:spcPct val="100000"/>
              </a:lnSpc>
              <a:spcBef>
                <a:spcPts val="0"/>
              </a:spcBef>
              <a:spcAft>
                <a:spcPts val="0"/>
              </a:spcAft>
              <a:buFont typeface="Wingdings" panose="05000000000000000000" pitchFamily="2" charset="2"/>
              <a:buChar char="q"/>
            </a:pPr>
            <a:r>
              <a:rPr lang="en-US" sz="2400" dirty="0"/>
              <a:t>The study area includes 89% rainfed crops and 11% irrigated </a:t>
            </a:r>
            <a:r>
              <a:rPr lang="en-US" sz="2400" dirty="0" smtClean="0"/>
              <a:t>crops</a:t>
            </a:r>
          </a:p>
          <a:p>
            <a:pPr marL="450850" indent="-450850" algn="just">
              <a:lnSpc>
                <a:spcPct val="100000"/>
              </a:lnSpc>
              <a:spcBef>
                <a:spcPts val="0"/>
              </a:spcBef>
              <a:spcAft>
                <a:spcPts val="0"/>
              </a:spcAft>
              <a:buFont typeface="Wingdings" panose="05000000000000000000" pitchFamily="2" charset="2"/>
              <a:buChar char="q"/>
            </a:pPr>
            <a:endParaRPr lang="en-US" sz="2400" dirty="0"/>
          </a:p>
          <a:p>
            <a:pPr marL="450850" indent="-450850">
              <a:lnSpc>
                <a:spcPct val="100000"/>
              </a:lnSpc>
              <a:spcBef>
                <a:spcPts val="0"/>
              </a:spcBef>
              <a:spcAft>
                <a:spcPts val="0"/>
              </a:spcAft>
              <a:buFont typeface="Wingdings" panose="05000000000000000000" pitchFamily="2" charset="2"/>
              <a:buChar char="q"/>
            </a:pPr>
            <a:r>
              <a:rPr lang="en-US" sz="2400" dirty="0"/>
              <a:t>Conventional soil tillage and crop residue </a:t>
            </a:r>
            <a:r>
              <a:rPr lang="en-US" sz="2400" dirty="0" smtClean="0"/>
              <a:t>removal                                                             </a:t>
            </a:r>
            <a:r>
              <a:rPr lang="en-US" sz="2400" dirty="0"/>
              <a:t>led to soil </a:t>
            </a:r>
            <a:r>
              <a:rPr lang="en-US" sz="2400" dirty="0" smtClean="0"/>
              <a:t>degradation</a:t>
            </a:r>
          </a:p>
          <a:p>
            <a:pPr algn="just">
              <a:lnSpc>
                <a:spcPct val="100000"/>
              </a:lnSpc>
              <a:spcBef>
                <a:spcPts val="0"/>
              </a:spcBef>
              <a:spcAft>
                <a:spcPts val="0"/>
              </a:spcAft>
              <a:buFont typeface="Wingdings" panose="05000000000000000000" pitchFamily="2" charset="2"/>
              <a:buChar char="q"/>
            </a:pPr>
            <a:endParaRPr lang="en-US" sz="2400" dirty="0"/>
          </a:p>
          <a:p>
            <a:endParaRPr lang="en-US" dirty="0"/>
          </a:p>
          <a:p>
            <a:endParaRPr lang="en-US" dirty="0"/>
          </a:p>
        </p:txBody>
      </p:sp>
      <p:pic>
        <p:nvPicPr>
          <p:cNvPr id="5" name="Εικόνα 4">
            <a:extLst>
              <a:ext uri="{FF2B5EF4-FFF2-40B4-BE49-F238E27FC236}">
                <a16:creationId xmlns:a16="http://schemas.microsoft.com/office/drawing/2014/main" id="{0B1AFE18-22C1-4449-BC43-3D2935001671}"/>
              </a:ext>
            </a:extLst>
          </p:cNvPr>
          <p:cNvPicPr>
            <a:picLocks noChangeAspect="1"/>
          </p:cNvPicPr>
          <p:nvPr/>
        </p:nvPicPr>
        <p:blipFill>
          <a:blip r:embed="rId3"/>
          <a:stretch>
            <a:fillRect/>
          </a:stretch>
        </p:blipFill>
        <p:spPr>
          <a:xfrm>
            <a:off x="8856019" y="4500388"/>
            <a:ext cx="2815120" cy="190403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645465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8F594C-F236-4EF1-AFB4-ED2F10223B9E}"/>
              </a:ext>
            </a:extLst>
          </p:cNvPr>
          <p:cNvSpPr>
            <a:spLocks noGrp="1"/>
          </p:cNvSpPr>
          <p:nvPr>
            <p:ph type="title"/>
          </p:nvPr>
        </p:nvSpPr>
        <p:spPr/>
        <p:txBody>
          <a:bodyPr>
            <a:normAutofit/>
          </a:bodyPr>
          <a:lstStyle/>
          <a:p>
            <a:pPr algn="ctr"/>
            <a:r>
              <a:rPr lang="en-US" sz="4400" dirty="0"/>
              <a:t>Abatement potential and costs</a:t>
            </a:r>
          </a:p>
        </p:txBody>
      </p:sp>
      <p:sp>
        <p:nvSpPr>
          <p:cNvPr id="3" name="Θέση περιεχομένου 2">
            <a:extLst>
              <a:ext uri="{FF2B5EF4-FFF2-40B4-BE49-F238E27FC236}">
                <a16:creationId xmlns:a16="http://schemas.microsoft.com/office/drawing/2014/main" id="{1E3C41EE-1356-4BA0-8BB1-738FA8313B86}"/>
              </a:ext>
            </a:extLst>
          </p:cNvPr>
          <p:cNvSpPr>
            <a:spLocks noGrp="1"/>
          </p:cNvSpPr>
          <p:nvPr>
            <p:ph idx="1"/>
          </p:nvPr>
        </p:nvSpPr>
        <p:spPr/>
        <p:txBody>
          <a:bodyPr/>
          <a:lstStyle/>
          <a:p>
            <a:pPr algn="just">
              <a:lnSpc>
                <a:spcPct val="100000"/>
              </a:lnSpc>
              <a:spcBef>
                <a:spcPts val="0"/>
              </a:spcBef>
              <a:spcAft>
                <a:spcPts val="0"/>
              </a:spcAft>
            </a:pPr>
            <a:r>
              <a:rPr lang="en-US" dirty="0"/>
              <a:t>The annual abatement potential in the NE Spanish region could reach 1.34 MtCO2e by the complete adoption of the practices</a:t>
            </a:r>
            <a:r>
              <a:rPr lang="el-GR" dirty="0"/>
              <a:t> </a:t>
            </a:r>
            <a:r>
              <a:rPr lang="en-US" dirty="0"/>
              <a:t>which represents </a:t>
            </a:r>
            <a:r>
              <a:rPr lang="el-GR" dirty="0"/>
              <a:t>73% </a:t>
            </a:r>
            <a:r>
              <a:rPr lang="en-US" dirty="0"/>
              <a:t>of emissions released by crop production in the region. </a:t>
            </a:r>
          </a:p>
          <a:p>
            <a:pPr algn="just">
              <a:lnSpc>
                <a:spcPct val="100000"/>
              </a:lnSpc>
              <a:spcBef>
                <a:spcPts val="0"/>
              </a:spcBef>
              <a:spcAft>
                <a:spcPts val="0"/>
              </a:spcAft>
            </a:pPr>
            <a:endParaRPr lang="en-US" dirty="0"/>
          </a:p>
        </p:txBody>
      </p:sp>
      <p:sp>
        <p:nvSpPr>
          <p:cNvPr id="4" name="TextBox 3">
            <a:extLst>
              <a:ext uri="{FF2B5EF4-FFF2-40B4-BE49-F238E27FC236}">
                <a16:creationId xmlns:a16="http://schemas.microsoft.com/office/drawing/2014/main" id="{0D4DBCC0-92EB-4D81-878D-EF493C06E781}"/>
              </a:ext>
            </a:extLst>
          </p:cNvPr>
          <p:cNvSpPr txBox="1"/>
          <p:nvPr/>
        </p:nvSpPr>
        <p:spPr>
          <a:xfrm>
            <a:off x="1036320" y="2930236"/>
            <a:ext cx="10119360" cy="2929007"/>
          </a:xfrm>
          <a:prstGeom prst="rect">
            <a:avLst/>
          </a:prstGeom>
          <a:noFill/>
        </p:spPr>
        <p:txBody>
          <a:bodyPr wrap="square" numCol="2" rtlCol="0">
            <a:spAutoFit/>
          </a:bodyPr>
          <a:lstStyle/>
          <a:p>
            <a:pPr marL="91440" indent="-91440" algn="ctr" defTabSz="914400">
              <a:lnSpc>
                <a:spcPct val="90000"/>
              </a:lnSpc>
              <a:spcBef>
                <a:spcPts val="1200"/>
              </a:spcBef>
              <a:spcAft>
                <a:spcPts val="200"/>
              </a:spcAft>
              <a:buClr>
                <a:schemeClr val="accent1"/>
              </a:buClr>
              <a:buSzPct val="100000"/>
              <a:buFont typeface="Calibri" panose="020F0502020204030204" pitchFamily="34" charset="0"/>
              <a:buChar char=" "/>
            </a:pPr>
            <a:r>
              <a:rPr lang="en-US" sz="2000" b="1" dirty="0">
                <a:solidFill>
                  <a:schemeClr val="tx1">
                    <a:lumMod val="75000"/>
                    <a:lumOff val="25000"/>
                  </a:schemeClr>
                </a:solidFill>
                <a:latin typeface="Cambria" panose="02040503050406030204" pitchFamily="18" charset="0"/>
                <a:ea typeface="Cambria" panose="02040503050406030204" pitchFamily="18" charset="0"/>
              </a:rPr>
              <a:t>Mitigation practices that generate Negative Abatement Cost</a:t>
            </a:r>
          </a:p>
          <a:p>
            <a:pPr marL="342900" indent="-342900" defTabSz="914400">
              <a:lnSpc>
                <a:spcPct val="90000"/>
              </a:lnSpc>
              <a:spcBef>
                <a:spcPts val="1200"/>
              </a:spcBef>
              <a:spcAft>
                <a:spcPts val="200"/>
              </a:spcAft>
              <a:buClr>
                <a:schemeClr val="accent1"/>
              </a:buClr>
              <a:buSzPct val="100000"/>
              <a:buFont typeface="Wingdings" panose="05000000000000000000" pitchFamily="2" charset="2"/>
              <a:buChar char="q"/>
            </a:pPr>
            <a:r>
              <a:rPr lang="en-US" sz="2000" dirty="0">
                <a:solidFill>
                  <a:schemeClr val="tx1">
                    <a:lumMod val="75000"/>
                    <a:lumOff val="25000"/>
                  </a:schemeClr>
                </a:solidFill>
                <a:latin typeface="Cambria" panose="02040503050406030204" pitchFamily="18" charset="0"/>
                <a:ea typeface="Cambria" panose="02040503050406030204" pitchFamily="18" charset="0"/>
              </a:rPr>
              <a:t>Minimum tillage</a:t>
            </a:r>
          </a:p>
          <a:p>
            <a:pPr marL="342900" indent="-342900" defTabSz="914400">
              <a:lnSpc>
                <a:spcPct val="90000"/>
              </a:lnSpc>
              <a:spcBef>
                <a:spcPts val="1200"/>
              </a:spcBef>
              <a:spcAft>
                <a:spcPts val="200"/>
              </a:spcAft>
              <a:buClr>
                <a:schemeClr val="accent1"/>
              </a:buClr>
              <a:buSzPct val="100000"/>
              <a:buFont typeface="Wingdings" panose="05000000000000000000" pitchFamily="2" charset="2"/>
              <a:buChar char="q"/>
            </a:pPr>
            <a:r>
              <a:rPr lang="en-US" sz="2000" dirty="0">
                <a:solidFill>
                  <a:schemeClr val="tx1">
                    <a:lumMod val="75000"/>
                    <a:lumOff val="25000"/>
                  </a:schemeClr>
                </a:solidFill>
                <a:latin typeface="Cambria" panose="02040503050406030204" pitchFamily="18" charset="0"/>
                <a:ea typeface="Cambria" panose="02040503050406030204" pitchFamily="18" charset="0"/>
              </a:rPr>
              <a:t>Animal manure fertilization</a:t>
            </a:r>
          </a:p>
          <a:p>
            <a:pPr marL="342900" indent="-342900" defTabSz="914400">
              <a:lnSpc>
                <a:spcPct val="90000"/>
              </a:lnSpc>
              <a:spcBef>
                <a:spcPts val="1200"/>
              </a:spcBef>
              <a:spcAft>
                <a:spcPts val="200"/>
              </a:spcAft>
              <a:buClr>
                <a:schemeClr val="accent1"/>
              </a:buClr>
              <a:buSzPct val="100000"/>
              <a:buFont typeface="Wingdings" panose="05000000000000000000" pitchFamily="2" charset="2"/>
              <a:buChar char="q"/>
            </a:pPr>
            <a:r>
              <a:rPr lang="en-US" sz="2000" dirty="0">
                <a:solidFill>
                  <a:schemeClr val="tx1">
                    <a:lumMod val="75000"/>
                    <a:lumOff val="25000"/>
                  </a:schemeClr>
                </a:solidFill>
                <a:latin typeface="Cambria" panose="02040503050406030204" pitchFamily="18" charset="0"/>
                <a:ea typeface="Cambria" panose="02040503050406030204" pitchFamily="18" charset="0"/>
              </a:rPr>
              <a:t>Cover crops in field crops </a:t>
            </a:r>
          </a:p>
          <a:p>
            <a:pPr marL="342900" indent="-342900" defTabSz="914400">
              <a:lnSpc>
                <a:spcPct val="90000"/>
              </a:lnSpc>
              <a:spcBef>
                <a:spcPts val="1200"/>
              </a:spcBef>
              <a:spcAft>
                <a:spcPts val="200"/>
              </a:spcAft>
              <a:buClr>
                <a:schemeClr val="accent1"/>
              </a:buClr>
              <a:buSzPct val="100000"/>
              <a:buFont typeface="Wingdings" panose="05000000000000000000" pitchFamily="2" charset="2"/>
              <a:buChar char="q"/>
            </a:pPr>
            <a:r>
              <a:rPr lang="en-US" sz="2000" dirty="0">
                <a:solidFill>
                  <a:schemeClr val="tx1">
                    <a:lumMod val="75000"/>
                    <a:lumOff val="25000"/>
                  </a:schemeClr>
                </a:solidFill>
                <a:latin typeface="Cambria" panose="02040503050406030204" pitchFamily="18" charset="0"/>
                <a:ea typeface="Cambria" panose="02040503050406030204" pitchFamily="18" charset="0"/>
              </a:rPr>
              <a:t>Optimized fertilization</a:t>
            </a:r>
          </a:p>
          <a:p>
            <a:pPr marL="342900" indent="-342900" defTabSz="914400">
              <a:lnSpc>
                <a:spcPct val="90000"/>
              </a:lnSpc>
              <a:spcBef>
                <a:spcPts val="1200"/>
              </a:spcBef>
              <a:spcAft>
                <a:spcPts val="200"/>
              </a:spcAft>
              <a:buClr>
                <a:schemeClr val="accent1"/>
              </a:buClr>
              <a:buSzPct val="100000"/>
              <a:buFont typeface="Wingdings" panose="05000000000000000000" pitchFamily="2" charset="2"/>
              <a:buChar char="q"/>
            </a:pPr>
            <a:r>
              <a:rPr lang="en-US" sz="2000" dirty="0">
                <a:solidFill>
                  <a:schemeClr val="tx1">
                    <a:lumMod val="75000"/>
                    <a:lumOff val="25000"/>
                  </a:schemeClr>
                </a:solidFill>
                <a:latin typeface="Cambria" panose="02040503050406030204" pitchFamily="18" charset="0"/>
                <a:ea typeface="Cambria" panose="02040503050406030204" pitchFamily="18" charset="0"/>
              </a:rPr>
              <a:t>The inclusion of legumes in rotations</a:t>
            </a:r>
          </a:p>
          <a:p>
            <a:pPr marL="91440" indent="-91440" algn="ctr" defTabSz="914400">
              <a:lnSpc>
                <a:spcPct val="90000"/>
              </a:lnSpc>
              <a:spcBef>
                <a:spcPts val="1200"/>
              </a:spcBef>
              <a:spcAft>
                <a:spcPts val="200"/>
              </a:spcAft>
              <a:buClr>
                <a:schemeClr val="accent1"/>
              </a:buClr>
              <a:buSzPct val="100000"/>
              <a:buFont typeface="Calibri" panose="020F0502020204030204" pitchFamily="34" charset="0"/>
              <a:buChar char=" "/>
            </a:pPr>
            <a:r>
              <a:rPr lang="en-US" sz="2000" b="1" dirty="0">
                <a:solidFill>
                  <a:schemeClr val="tx1">
                    <a:lumMod val="75000"/>
                    <a:lumOff val="25000"/>
                  </a:schemeClr>
                </a:solidFill>
                <a:latin typeface="Cambria" panose="02040503050406030204" pitchFamily="18" charset="0"/>
                <a:ea typeface="Cambria" panose="02040503050406030204" pitchFamily="18" charset="0"/>
              </a:rPr>
              <a:t>Mitigation practices that Generate Positive Abatement Cost</a:t>
            </a:r>
          </a:p>
          <a:p>
            <a:pPr marL="173038" indent="-173038" defTabSz="914400">
              <a:lnSpc>
                <a:spcPct val="90000"/>
              </a:lnSpc>
              <a:spcBef>
                <a:spcPts val="1200"/>
              </a:spcBef>
              <a:spcAft>
                <a:spcPts val="200"/>
              </a:spcAft>
              <a:buClr>
                <a:schemeClr val="accent1"/>
              </a:buClr>
              <a:buSzPct val="100000"/>
              <a:buFont typeface="Wingdings" panose="05000000000000000000" pitchFamily="2" charset="2"/>
              <a:buChar char="q"/>
            </a:pPr>
            <a:r>
              <a:rPr lang="en-US" sz="2000" dirty="0">
                <a:solidFill>
                  <a:schemeClr val="tx1">
                    <a:lumMod val="75000"/>
                    <a:lumOff val="25000"/>
                  </a:schemeClr>
                </a:solidFill>
                <a:latin typeface="Cambria" panose="02040503050406030204" pitchFamily="18" charset="0"/>
                <a:ea typeface="Cambria" panose="02040503050406030204" pitchFamily="18" charset="0"/>
              </a:rPr>
              <a:t>Cover crops in vineyards and olives, </a:t>
            </a:r>
          </a:p>
          <a:p>
            <a:pPr marL="266700" indent="-266700" defTabSz="914400">
              <a:lnSpc>
                <a:spcPct val="90000"/>
              </a:lnSpc>
              <a:spcBef>
                <a:spcPts val="1200"/>
              </a:spcBef>
              <a:spcAft>
                <a:spcPts val="200"/>
              </a:spcAft>
              <a:buClr>
                <a:schemeClr val="accent1"/>
              </a:buClr>
              <a:buSzPct val="100000"/>
              <a:buFont typeface="Wingdings" panose="05000000000000000000" pitchFamily="2" charset="2"/>
              <a:buChar char="q"/>
            </a:pPr>
            <a:r>
              <a:rPr lang="en-US" sz="2000" dirty="0">
                <a:solidFill>
                  <a:schemeClr val="tx1">
                    <a:lumMod val="75000"/>
                    <a:lumOff val="25000"/>
                  </a:schemeClr>
                </a:solidFill>
                <a:latin typeface="Cambria" panose="02040503050406030204" pitchFamily="18" charset="0"/>
                <a:ea typeface="Cambria" panose="02040503050406030204" pitchFamily="18" charset="0"/>
              </a:rPr>
              <a:t>Cover crops in almonds </a:t>
            </a:r>
          </a:p>
          <a:p>
            <a:pPr marL="266700" indent="-266700" defTabSz="914400">
              <a:lnSpc>
                <a:spcPct val="90000"/>
              </a:lnSpc>
              <a:spcBef>
                <a:spcPts val="1200"/>
              </a:spcBef>
              <a:spcAft>
                <a:spcPts val="200"/>
              </a:spcAft>
              <a:buClr>
                <a:schemeClr val="accent1"/>
              </a:buClr>
              <a:buSzPct val="100000"/>
              <a:buFont typeface="Wingdings" panose="05000000000000000000" pitchFamily="2" charset="2"/>
              <a:buChar char="q"/>
            </a:pPr>
            <a:r>
              <a:rPr lang="en-US" sz="2000" dirty="0">
                <a:solidFill>
                  <a:schemeClr val="tx1">
                    <a:lumMod val="75000"/>
                    <a:lumOff val="25000"/>
                  </a:schemeClr>
                </a:solidFill>
                <a:latin typeface="Cambria" panose="02040503050406030204" pitchFamily="18" charset="0"/>
                <a:ea typeface="Cambria" panose="02040503050406030204" pitchFamily="18" charset="0"/>
              </a:rPr>
              <a:t>Residue management</a:t>
            </a:r>
          </a:p>
          <a:p>
            <a:endParaRPr lang="en-US" dirty="0"/>
          </a:p>
        </p:txBody>
      </p:sp>
    </p:spTree>
    <p:extLst>
      <p:ext uri="{BB962C8B-B14F-4D97-AF65-F5344CB8AC3E}">
        <p14:creationId xmlns:p14="http://schemas.microsoft.com/office/powerpoint/2010/main" val="11843373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3E2D84-4763-4FB5-AE58-4F70304CFD84}"/>
              </a:ext>
            </a:extLst>
          </p:cNvPr>
          <p:cNvSpPr>
            <a:spLocks noGrp="1"/>
          </p:cNvSpPr>
          <p:nvPr>
            <p:ph type="title"/>
          </p:nvPr>
        </p:nvSpPr>
        <p:spPr/>
        <p:txBody>
          <a:bodyPr>
            <a:normAutofit/>
          </a:bodyPr>
          <a:lstStyle/>
          <a:p>
            <a:pPr algn="ctr"/>
            <a:r>
              <a:rPr lang="en-US" sz="4400" dirty="0"/>
              <a:t>Abatement potential and costs</a:t>
            </a:r>
          </a:p>
        </p:txBody>
      </p:sp>
      <p:graphicFrame>
        <p:nvGraphicFramePr>
          <p:cNvPr id="4" name="Πίνακας 4">
            <a:extLst>
              <a:ext uri="{FF2B5EF4-FFF2-40B4-BE49-F238E27FC236}">
                <a16:creationId xmlns:a16="http://schemas.microsoft.com/office/drawing/2014/main" id="{B1585FF5-3F0A-42C2-971F-EA64C778B749}"/>
              </a:ext>
            </a:extLst>
          </p:cNvPr>
          <p:cNvGraphicFramePr>
            <a:graphicFrameLocks noGrp="1"/>
          </p:cNvGraphicFramePr>
          <p:nvPr>
            <p:ph idx="1"/>
            <p:extLst>
              <p:ext uri="{D42A27DB-BD31-4B8C-83A1-F6EECF244321}">
                <p14:modId xmlns:p14="http://schemas.microsoft.com/office/powerpoint/2010/main" val="1232645327"/>
              </p:ext>
            </p:extLst>
          </p:nvPr>
        </p:nvGraphicFramePr>
        <p:xfrm>
          <a:off x="1097280" y="1863523"/>
          <a:ext cx="10373548" cy="4178912"/>
        </p:xfrm>
        <a:graphic>
          <a:graphicData uri="http://schemas.openxmlformats.org/drawingml/2006/table">
            <a:tbl>
              <a:tblPr firstRow="1" bandRow="1">
                <a:tableStyleId>{5C22544A-7EE6-4342-B048-85BDC9FD1C3A}</a:tableStyleId>
              </a:tblPr>
              <a:tblGrid>
                <a:gridCol w="6713483">
                  <a:extLst>
                    <a:ext uri="{9D8B030D-6E8A-4147-A177-3AD203B41FA5}">
                      <a16:colId xmlns:a16="http://schemas.microsoft.com/office/drawing/2014/main" val="2793803299"/>
                    </a:ext>
                  </a:extLst>
                </a:gridCol>
                <a:gridCol w="2026648">
                  <a:extLst>
                    <a:ext uri="{9D8B030D-6E8A-4147-A177-3AD203B41FA5}">
                      <a16:colId xmlns:a16="http://schemas.microsoft.com/office/drawing/2014/main" val="3718703342"/>
                    </a:ext>
                  </a:extLst>
                </a:gridCol>
                <a:gridCol w="1633417">
                  <a:extLst>
                    <a:ext uri="{9D8B030D-6E8A-4147-A177-3AD203B41FA5}">
                      <a16:colId xmlns:a16="http://schemas.microsoft.com/office/drawing/2014/main" val="2337255706"/>
                    </a:ext>
                  </a:extLst>
                </a:gridCol>
              </a:tblGrid>
              <a:tr h="4461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solidFill>
                            <a:schemeClr val="tx1">
                              <a:lumMod val="75000"/>
                              <a:lumOff val="25000"/>
                            </a:schemeClr>
                          </a:solidFill>
                          <a:latin typeface="Cambria" panose="02040503050406030204" pitchFamily="18" charset="0"/>
                          <a:ea typeface="Cambria" panose="02040503050406030204" pitchFamily="18" charset="0"/>
                        </a:rPr>
                        <a:t>Mitigation practices that generate Negative Abatement Cost</a:t>
                      </a:r>
                    </a:p>
                  </a:txBody>
                  <a:tcPr/>
                </a:tc>
                <a:tc>
                  <a:txBody>
                    <a:bodyPr/>
                    <a:lstStyle/>
                    <a:p>
                      <a:pPr algn="ctr"/>
                      <a:r>
                        <a:rPr lang="en-US" sz="1600" dirty="0">
                          <a:latin typeface="Cambria" panose="02040503050406030204" pitchFamily="18" charset="0"/>
                          <a:ea typeface="Cambria" panose="02040503050406030204" pitchFamily="18" charset="0"/>
                        </a:rPr>
                        <a:t>Abatement Potential (MtCO</a:t>
                      </a:r>
                      <a:r>
                        <a:rPr lang="en-US" sz="1600" baseline="30000" dirty="0">
                          <a:latin typeface="Cambria" panose="02040503050406030204" pitchFamily="18" charset="0"/>
                          <a:ea typeface="Cambria" panose="02040503050406030204" pitchFamily="18" charset="0"/>
                        </a:rPr>
                        <a:t>2</a:t>
                      </a:r>
                      <a:r>
                        <a:rPr lang="en-US" sz="1600" dirty="0">
                          <a:latin typeface="Cambria" panose="02040503050406030204" pitchFamily="18" charset="0"/>
                          <a:ea typeface="Cambria" panose="02040503050406030204" pitchFamily="18" charset="0"/>
                        </a:rPr>
                        <a:t>e )</a:t>
                      </a:r>
                    </a:p>
                  </a:txBody>
                  <a:tcPr/>
                </a:tc>
                <a:tc>
                  <a:txBody>
                    <a:bodyPr/>
                    <a:lstStyle/>
                    <a:p>
                      <a:pPr algn="ctr"/>
                      <a:r>
                        <a:rPr lang="en-US" sz="1600" dirty="0">
                          <a:latin typeface="Cambria" panose="02040503050406030204" pitchFamily="18" charset="0"/>
                          <a:ea typeface="Cambria" panose="02040503050406030204" pitchFamily="18" charset="0"/>
                        </a:rPr>
                        <a:t>Cost (€/tCO</a:t>
                      </a:r>
                      <a:r>
                        <a:rPr lang="en-US" sz="1600" baseline="30000" dirty="0">
                          <a:latin typeface="Cambria" panose="02040503050406030204" pitchFamily="18" charset="0"/>
                          <a:ea typeface="Cambria" panose="02040503050406030204" pitchFamily="18" charset="0"/>
                        </a:rPr>
                        <a:t>2</a:t>
                      </a:r>
                      <a:r>
                        <a:rPr lang="en-US" sz="1600" dirty="0">
                          <a:latin typeface="Cambria" panose="02040503050406030204" pitchFamily="18" charset="0"/>
                          <a:ea typeface="Cambria" panose="02040503050406030204" pitchFamily="18" charset="0"/>
                        </a:rPr>
                        <a:t>e ha-1yr-1)</a:t>
                      </a:r>
                    </a:p>
                  </a:txBody>
                  <a:tcPr/>
                </a:tc>
                <a:extLst>
                  <a:ext uri="{0D108BD9-81ED-4DB2-BD59-A6C34878D82A}">
                    <a16:rowId xmlns:a16="http://schemas.microsoft.com/office/drawing/2014/main" val="3473604586"/>
                  </a:ext>
                </a:extLst>
              </a:tr>
              <a:tr h="370840">
                <a:tc>
                  <a:txBody>
                    <a:bodyPr/>
                    <a:lstStyle/>
                    <a:p>
                      <a:pPr marL="0" indent="0" defTabSz="914400">
                        <a:lnSpc>
                          <a:spcPct val="90000"/>
                        </a:lnSpc>
                        <a:spcBef>
                          <a:spcPts val="1200"/>
                        </a:spcBef>
                        <a:spcAft>
                          <a:spcPts val="200"/>
                        </a:spcAft>
                        <a:buClr>
                          <a:schemeClr val="accent1"/>
                        </a:buClr>
                        <a:buSzPct val="100000"/>
                        <a:buFont typeface="Arial" panose="020B0604020202020204" pitchFamily="34" charset="0"/>
                        <a:buNone/>
                      </a:pPr>
                      <a:r>
                        <a:rPr lang="en-US" sz="1600" dirty="0">
                          <a:solidFill>
                            <a:schemeClr val="tx1">
                              <a:lumMod val="75000"/>
                              <a:lumOff val="25000"/>
                            </a:schemeClr>
                          </a:solidFill>
                          <a:latin typeface="Cambria" panose="02040503050406030204" pitchFamily="18" charset="0"/>
                          <a:ea typeface="Cambria" panose="02040503050406030204" pitchFamily="18" charset="0"/>
                        </a:rPr>
                        <a:t>Minimum tillage</a:t>
                      </a:r>
                    </a:p>
                  </a:txBody>
                  <a:tcPr/>
                </a:tc>
                <a:tc>
                  <a:txBody>
                    <a:bodyPr/>
                    <a:lstStyle/>
                    <a:p>
                      <a:pPr algn="ctr"/>
                      <a:r>
                        <a:rPr lang="en-US" sz="1600" dirty="0">
                          <a:latin typeface="Cambria" panose="02040503050406030204" pitchFamily="18" charset="0"/>
                          <a:ea typeface="Cambria" panose="02040503050406030204" pitchFamily="18" charset="0"/>
                        </a:rPr>
                        <a:t>0.2</a:t>
                      </a:r>
                    </a:p>
                  </a:txBody>
                  <a:tcPr/>
                </a:tc>
                <a:tc>
                  <a:txBody>
                    <a:bodyPr/>
                    <a:lstStyle/>
                    <a:p>
                      <a:pPr algn="ctr"/>
                      <a:r>
                        <a:rPr lang="en-US" sz="1600" dirty="0">
                          <a:latin typeface="Cambria" panose="02040503050406030204" pitchFamily="18" charset="0"/>
                          <a:ea typeface="Cambria" panose="02040503050406030204" pitchFamily="18" charset="0"/>
                        </a:rPr>
                        <a:t>-1,168 to -807</a:t>
                      </a:r>
                    </a:p>
                  </a:txBody>
                  <a:tcPr/>
                </a:tc>
                <a:extLst>
                  <a:ext uri="{0D108BD9-81ED-4DB2-BD59-A6C34878D82A}">
                    <a16:rowId xmlns:a16="http://schemas.microsoft.com/office/drawing/2014/main" val="343537904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lumMod val="75000"/>
                              <a:lumOff val="25000"/>
                            </a:schemeClr>
                          </a:solidFill>
                          <a:latin typeface="Cambria" panose="02040503050406030204" pitchFamily="18" charset="0"/>
                          <a:ea typeface="Cambria" panose="02040503050406030204" pitchFamily="18" charset="0"/>
                        </a:rPr>
                        <a:t>Animal manure fertilization</a:t>
                      </a:r>
                    </a:p>
                  </a:txBody>
                  <a:tcPr/>
                </a:tc>
                <a:tc>
                  <a:txBody>
                    <a:bodyPr/>
                    <a:lstStyle/>
                    <a:p>
                      <a:pPr algn="ctr"/>
                      <a:r>
                        <a:rPr lang="en-US" sz="1600" dirty="0">
                          <a:latin typeface="Cambria" panose="02040503050406030204" pitchFamily="18" charset="0"/>
                          <a:ea typeface="Cambria" panose="02040503050406030204" pitchFamily="18" charset="0"/>
                        </a:rPr>
                        <a:t>0.01 (Maize)</a:t>
                      </a:r>
                    </a:p>
                    <a:p>
                      <a:pPr algn="ctr"/>
                      <a:r>
                        <a:rPr lang="en-US" sz="1600" dirty="0">
                          <a:latin typeface="Cambria" panose="02040503050406030204" pitchFamily="18" charset="0"/>
                          <a:ea typeface="Cambria" panose="02040503050406030204" pitchFamily="18" charset="0"/>
                        </a:rPr>
                        <a:t>0.009 (Barley)</a:t>
                      </a:r>
                    </a:p>
                  </a:txBody>
                  <a:tcPr/>
                </a:tc>
                <a:tc>
                  <a:txBody>
                    <a:bodyPr/>
                    <a:lstStyle/>
                    <a:p>
                      <a:pPr algn="ctr"/>
                      <a:r>
                        <a:rPr lang="en-US" sz="1600" dirty="0">
                          <a:latin typeface="Cambria" panose="02040503050406030204" pitchFamily="18" charset="0"/>
                          <a:ea typeface="Cambria" panose="02040503050406030204" pitchFamily="18" charset="0"/>
                        </a:rPr>
                        <a:t>-905</a:t>
                      </a:r>
                    </a:p>
                    <a:p>
                      <a:pPr algn="ctr"/>
                      <a:r>
                        <a:rPr lang="en-US" sz="1600" dirty="0">
                          <a:latin typeface="Cambria" panose="02040503050406030204" pitchFamily="18" charset="0"/>
                          <a:ea typeface="Cambria" panose="02040503050406030204" pitchFamily="18" charset="0"/>
                        </a:rPr>
                        <a:t>-416 to -177</a:t>
                      </a:r>
                    </a:p>
                  </a:txBody>
                  <a:tcPr/>
                </a:tc>
                <a:extLst>
                  <a:ext uri="{0D108BD9-81ED-4DB2-BD59-A6C34878D82A}">
                    <a16:rowId xmlns:a16="http://schemas.microsoft.com/office/drawing/2014/main" val="115331527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lumMod val="75000"/>
                              <a:lumOff val="25000"/>
                            </a:schemeClr>
                          </a:solidFill>
                          <a:latin typeface="Cambria" panose="02040503050406030204" pitchFamily="18" charset="0"/>
                          <a:ea typeface="Cambria" panose="02040503050406030204" pitchFamily="18" charset="0"/>
                        </a:rPr>
                        <a:t>Cover crops in field crops </a:t>
                      </a:r>
                    </a:p>
                  </a:txBody>
                  <a:tcPr/>
                </a:tc>
                <a:tc>
                  <a:txBody>
                    <a:bodyPr/>
                    <a:lstStyle/>
                    <a:p>
                      <a:pPr algn="ctr"/>
                      <a:r>
                        <a:rPr lang="en-US" sz="1600" dirty="0">
                          <a:latin typeface="Cambria" panose="02040503050406030204" pitchFamily="18" charset="0"/>
                          <a:ea typeface="Cambria" panose="02040503050406030204" pitchFamily="18" charset="0"/>
                        </a:rPr>
                        <a:t>0.03</a:t>
                      </a:r>
                    </a:p>
                  </a:txBody>
                  <a:tcPr/>
                </a:tc>
                <a:tc>
                  <a:txBody>
                    <a:bodyPr/>
                    <a:lstStyle/>
                    <a:p>
                      <a:pPr algn="ctr"/>
                      <a:r>
                        <a:rPr lang="en-US" sz="1600" dirty="0">
                          <a:latin typeface="Cambria" panose="02040503050406030204" pitchFamily="18" charset="0"/>
                          <a:ea typeface="Cambria" panose="02040503050406030204" pitchFamily="18" charset="0"/>
                        </a:rPr>
                        <a:t>-650 to -400</a:t>
                      </a:r>
                    </a:p>
                  </a:txBody>
                  <a:tcPr/>
                </a:tc>
                <a:extLst>
                  <a:ext uri="{0D108BD9-81ED-4DB2-BD59-A6C34878D82A}">
                    <a16:rowId xmlns:a16="http://schemas.microsoft.com/office/drawing/2014/main" val="235388636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lumMod val="75000"/>
                              <a:lumOff val="25000"/>
                            </a:schemeClr>
                          </a:solidFill>
                          <a:latin typeface="Cambria" panose="02040503050406030204" pitchFamily="18" charset="0"/>
                          <a:ea typeface="Cambria" panose="02040503050406030204" pitchFamily="18" charset="0"/>
                        </a:rPr>
                        <a:t>Optimized fertilization</a:t>
                      </a:r>
                    </a:p>
                  </a:txBody>
                  <a:tcPr/>
                </a:tc>
                <a:tc>
                  <a:txBody>
                    <a:bodyPr/>
                    <a:lstStyle/>
                    <a:p>
                      <a:pPr algn="ctr"/>
                      <a:r>
                        <a:rPr lang="en-US" sz="1600" dirty="0">
                          <a:latin typeface="Cambria" panose="02040503050406030204" pitchFamily="18" charset="0"/>
                          <a:ea typeface="Cambria" panose="02040503050406030204" pitchFamily="18" charset="0"/>
                        </a:rPr>
                        <a:t>0.3</a:t>
                      </a:r>
                    </a:p>
                  </a:txBody>
                  <a:tcPr/>
                </a:tc>
                <a:tc>
                  <a:txBody>
                    <a:bodyPr/>
                    <a:lstStyle/>
                    <a:p>
                      <a:pPr algn="ctr"/>
                      <a:r>
                        <a:rPr lang="en-US" sz="1600" dirty="0">
                          <a:latin typeface="Cambria" panose="02040503050406030204" pitchFamily="18" charset="0"/>
                          <a:ea typeface="Cambria" panose="02040503050406030204" pitchFamily="18" charset="0"/>
                        </a:rPr>
                        <a:t>-94</a:t>
                      </a:r>
                    </a:p>
                  </a:txBody>
                  <a:tcPr/>
                </a:tc>
                <a:extLst>
                  <a:ext uri="{0D108BD9-81ED-4DB2-BD59-A6C34878D82A}">
                    <a16:rowId xmlns:a16="http://schemas.microsoft.com/office/drawing/2014/main" val="169498798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lumMod val="75000"/>
                              <a:lumOff val="25000"/>
                            </a:schemeClr>
                          </a:solidFill>
                          <a:latin typeface="Cambria" panose="02040503050406030204" pitchFamily="18" charset="0"/>
                          <a:ea typeface="Cambria" panose="02040503050406030204" pitchFamily="18" charset="0"/>
                        </a:rPr>
                        <a:t>The inclusion of legumes in rotations</a:t>
                      </a:r>
                    </a:p>
                  </a:txBody>
                  <a:tcPr/>
                </a:tc>
                <a:tc>
                  <a:txBody>
                    <a:bodyPr/>
                    <a:lstStyle/>
                    <a:p>
                      <a:pPr algn="ctr"/>
                      <a:r>
                        <a:rPr lang="en-US" sz="1600" dirty="0">
                          <a:latin typeface="Cambria" panose="02040503050406030204" pitchFamily="18" charset="0"/>
                          <a:ea typeface="Cambria" panose="02040503050406030204" pitchFamily="18" charset="0"/>
                        </a:rPr>
                        <a:t>0.46</a:t>
                      </a:r>
                    </a:p>
                  </a:txBody>
                  <a:tcPr/>
                </a:tc>
                <a:tc>
                  <a:txBody>
                    <a:bodyPr/>
                    <a:lstStyle/>
                    <a:p>
                      <a:pPr algn="ctr"/>
                      <a:r>
                        <a:rPr lang="en-US" sz="1600" dirty="0">
                          <a:latin typeface="Cambria" panose="02040503050406030204" pitchFamily="18" charset="0"/>
                          <a:ea typeface="Cambria" panose="02040503050406030204" pitchFamily="18" charset="0"/>
                        </a:rPr>
                        <a:t>-343</a:t>
                      </a:r>
                    </a:p>
                  </a:txBody>
                  <a:tcPr/>
                </a:tc>
                <a:extLst>
                  <a:ext uri="{0D108BD9-81ED-4DB2-BD59-A6C34878D82A}">
                    <a16:rowId xmlns:a16="http://schemas.microsoft.com/office/drawing/2014/main" val="249408876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kern="1200" dirty="0">
                          <a:solidFill>
                            <a:schemeClr val="tx1">
                              <a:lumMod val="75000"/>
                              <a:lumOff val="25000"/>
                            </a:schemeClr>
                          </a:solidFill>
                          <a:latin typeface="Cambria" panose="02040503050406030204" pitchFamily="18" charset="0"/>
                          <a:ea typeface="Cambria" panose="02040503050406030204" pitchFamily="18" charset="0"/>
                          <a:cs typeface="+mn-cs"/>
                        </a:rPr>
                        <a:t>Mitigation practices that generate Positive Abatement Cost</a:t>
                      </a:r>
                    </a:p>
                  </a:txBody>
                  <a:tcP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b="1" kern="1200" dirty="0">
                        <a:solidFill>
                          <a:schemeClr val="tx1">
                            <a:lumMod val="75000"/>
                            <a:lumOff val="25000"/>
                          </a:schemeClr>
                        </a:solidFill>
                        <a:latin typeface="Cambria" panose="02040503050406030204" pitchFamily="18" charset="0"/>
                        <a:ea typeface="Cambria" panose="02040503050406030204" pitchFamily="18" charset="0"/>
                        <a:cs typeface="+mn-cs"/>
                      </a:endParaRPr>
                    </a:p>
                  </a:txBody>
                  <a:tcP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b="1" kern="1200" dirty="0">
                        <a:solidFill>
                          <a:schemeClr val="tx1">
                            <a:lumMod val="75000"/>
                            <a:lumOff val="25000"/>
                          </a:schemeClr>
                        </a:solidFill>
                        <a:latin typeface="Cambria" panose="02040503050406030204" pitchFamily="18" charset="0"/>
                        <a:ea typeface="Cambria" panose="02040503050406030204" pitchFamily="18" charset="0"/>
                        <a:cs typeface="+mn-cs"/>
                      </a:endParaRPr>
                    </a:p>
                  </a:txBody>
                  <a:tcPr>
                    <a:solidFill>
                      <a:schemeClr val="accent1"/>
                    </a:solidFill>
                  </a:tcPr>
                </a:tc>
                <a:extLst>
                  <a:ext uri="{0D108BD9-81ED-4DB2-BD59-A6C34878D82A}">
                    <a16:rowId xmlns:a16="http://schemas.microsoft.com/office/drawing/2014/main" val="1675799327"/>
                  </a:ext>
                </a:extLst>
              </a:tr>
              <a:tr h="370840">
                <a:tc>
                  <a:txBody>
                    <a:bodyPr/>
                    <a:lstStyle/>
                    <a:p>
                      <a:pPr marL="0" indent="0" defTabSz="914400">
                        <a:lnSpc>
                          <a:spcPct val="90000"/>
                        </a:lnSpc>
                        <a:spcBef>
                          <a:spcPts val="1200"/>
                        </a:spcBef>
                        <a:spcAft>
                          <a:spcPts val="200"/>
                        </a:spcAft>
                        <a:buClr>
                          <a:schemeClr val="accent1"/>
                        </a:buClr>
                        <a:buSzPct val="100000"/>
                        <a:buFont typeface="Arial" panose="020B0604020202020204" pitchFamily="34" charset="0"/>
                        <a:buNone/>
                      </a:pPr>
                      <a:r>
                        <a:rPr lang="en-US" sz="1600" dirty="0">
                          <a:solidFill>
                            <a:schemeClr val="tx1">
                              <a:lumMod val="75000"/>
                              <a:lumOff val="25000"/>
                            </a:schemeClr>
                          </a:solidFill>
                          <a:latin typeface="Cambria" panose="02040503050406030204" pitchFamily="18" charset="0"/>
                          <a:ea typeface="Cambria" panose="02040503050406030204" pitchFamily="18" charset="0"/>
                        </a:rPr>
                        <a:t>Cover crops in vineyards and olives, </a:t>
                      </a:r>
                    </a:p>
                  </a:txBody>
                  <a:tcPr/>
                </a:tc>
                <a:tc>
                  <a:txBody>
                    <a:bodyPr/>
                    <a:lstStyle/>
                    <a:p>
                      <a:pPr algn="ctr"/>
                      <a:r>
                        <a:rPr lang="en-US" sz="1600" dirty="0">
                          <a:latin typeface="Cambria" panose="02040503050406030204" pitchFamily="18" charset="0"/>
                          <a:ea typeface="Cambria" panose="02040503050406030204" pitchFamily="18" charset="0"/>
                        </a:rPr>
                        <a:t>0.07 </a:t>
                      </a:r>
                    </a:p>
                  </a:txBody>
                  <a:tcPr/>
                </a:tc>
                <a:tc>
                  <a:txBody>
                    <a:bodyPr/>
                    <a:lstStyle/>
                    <a:p>
                      <a:pPr algn="ctr"/>
                      <a:r>
                        <a:rPr lang="en-US" sz="1600" dirty="0">
                          <a:latin typeface="Cambria" panose="02040503050406030204" pitchFamily="18" charset="0"/>
                          <a:ea typeface="Cambria" panose="02040503050406030204" pitchFamily="18" charset="0"/>
                        </a:rPr>
                        <a:t>50</a:t>
                      </a:r>
                    </a:p>
                  </a:txBody>
                  <a:tcPr/>
                </a:tc>
                <a:extLst>
                  <a:ext uri="{0D108BD9-81ED-4DB2-BD59-A6C34878D82A}">
                    <a16:rowId xmlns:a16="http://schemas.microsoft.com/office/drawing/2014/main" val="2319565457"/>
                  </a:ext>
                </a:extLst>
              </a:tr>
              <a:tr h="4247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lumMod val="75000"/>
                              <a:lumOff val="25000"/>
                            </a:schemeClr>
                          </a:solidFill>
                          <a:latin typeface="Cambria" panose="02040503050406030204" pitchFamily="18" charset="0"/>
                          <a:ea typeface="Cambria" panose="02040503050406030204" pitchFamily="18" charset="0"/>
                        </a:rPr>
                        <a:t>Cover crops in almonds </a:t>
                      </a:r>
                    </a:p>
                  </a:txBody>
                  <a:tcPr/>
                </a:tc>
                <a:tc>
                  <a:txBody>
                    <a:bodyPr/>
                    <a:lstStyle/>
                    <a:p>
                      <a:pPr algn="ctr"/>
                      <a:r>
                        <a:rPr lang="en-US" sz="1600" dirty="0">
                          <a:latin typeface="Cambria" panose="02040503050406030204" pitchFamily="18" charset="0"/>
                          <a:ea typeface="Cambria" panose="02040503050406030204" pitchFamily="18" charset="0"/>
                        </a:rPr>
                        <a:t>0.06</a:t>
                      </a:r>
                    </a:p>
                  </a:txBody>
                  <a:tcPr/>
                </a:tc>
                <a:tc>
                  <a:txBody>
                    <a:bodyPr/>
                    <a:lstStyle/>
                    <a:p>
                      <a:pPr algn="ctr"/>
                      <a:r>
                        <a:rPr lang="en-US" sz="1600" dirty="0">
                          <a:latin typeface="Cambria" panose="02040503050406030204" pitchFamily="18" charset="0"/>
                          <a:ea typeface="Cambria" panose="02040503050406030204" pitchFamily="18" charset="0"/>
                        </a:rPr>
                        <a:t>238</a:t>
                      </a:r>
                    </a:p>
                  </a:txBody>
                  <a:tcPr/>
                </a:tc>
                <a:extLst>
                  <a:ext uri="{0D108BD9-81ED-4DB2-BD59-A6C34878D82A}">
                    <a16:rowId xmlns:a16="http://schemas.microsoft.com/office/drawing/2014/main" val="252368499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lumMod val="75000"/>
                              <a:lumOff val="25000"/>
                            </a:schemeClr>
                          </a:solidFill>
                          <a:latin typeface="Cambria" panose="02040503050406030204" pitchFamily="18" charset="0"/>
                          <a:ea typeface="Cambria" panose="02040503050406030204" pitchFamily="18" charset="0"/>
                        </a:rPr>
                        <a:t>Residue management</a:t>
                      </a:r>
                    </a:p>
                  </a:txBody>
                  <a:tcPr/>
                </a:tc>
                <a:tc>
                  <a:txBody>
                    <a:bodyPr/>
                    <a:lstStyle/>
                    <a:p>
                      <a:pPr algn="ctr"/>
                      <a:r>
                        <a:rPr lang="en-US" sz="1600" dirty="0">
                          <a:latin typeface="Cambria" panose="02040503050406030204" pitchFamily="18" charset="0"/>
                          <a:ea typeface="Cambria" panose="02040503050406030204" pitchFamily="18" charset="0"/>
                        </a:rPr>
                        <a:t>0.12</a:t>
                      </a:r>
                    </a:p>
                  </a:txBody>
                  <a:tcPr/>
                </a:tc>
                <a:tc>
                  <a:txBody>
                    <a:bodyPr/>
                    <a:lstStyle/>
                    <a:p>
                      <a:pPr algn="ctr"/>
                      <a:endParaRPr lang="en-US" sz="1600"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val="3429920432"/>
                  </a:ext>
                </a:extLst>
              </a:tr>
            </a:tbl>
          </a:graphicData>
        </a:graphic>
      </p:graphicFrame>
    </p:spTree>
    <p:extLst>
      <p:ext uri="{BB962C8B-B14F-4D97-AF65-F5344CB8AC3E}">
        <p14:creationId xmlns:p14="http://schemas.microsoft.com/office/powerpoint/2010/main" val="2945638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CF9765-6F7D-4DD6-8D62-7B42F87B9159}"/>
              </a:ext>
            </a:extLst>
          </p:cNvPr>
          <p:cNvSpPr>
            <a:spLocks noGrp="1"/>
          </p:cNvSpPr>
          <p:nvPr>
            <p:ph type="title"/>
          </p:nvPr>
        </p:nvSpPr>
        <p:spPr>
          <a:xfrm>
            <a:off x="1097280" y="286603"/>
            <a:ext cx="10477404" cy="1450757"/>
          </a:xfrm>
        </p:spPr>
        <p:txBody>
          <a:bodyPr>
            <a:normAutofit/>
          </a:bodyPr>
          <a:lstStyle/>
          <a:p>
            <a:pPr algn="ctr"/>
            <a:r>
              <a:rPr lang="en-US" sz="4000" dirty="0"/>
              <a:t>Abatement Potential of Mitigation Measures (-)</a:t>
            </a:r>
          </a:p>
        </p:txBody>
      </p:sp>
      <p:sp>
        <p:nvSpPr>
          <p:cNvPr id="3" name="Θέση περιεχομένου 2">
            <a:extLst>
              <a:ext uri="{FF2B5EF4-FFF2-40B4-BE49-F238E27FC236}">
                <a16:creationId xmlns:a16="http://schemas.microsoft.com/office/drawing/2014/main" id="{89DD5231-532C-4AA7-83DF-63854AAAB58C}"/>
              </a:ext>
            </a:extLst>
          </p:cNvPr>
          <p:cNvSpPr>
            <a:spLocks noGrp="1"/>
          </p:cNvSpPr>
          <p:nvPr>
            <p:ph idx="1"/>
          </p:nvPr>
        </p:nvSpPr>
        <p:spPr>
          <a:xfrm>
            <a:off x="1097280" y="1845733"/>
            <a:ext cx="10058400" cy="4457095"/>
          </a:xfrm>
        </p:spPr>
        <p:txBody>
          <a:bodyPr>
            <a:normAutofit/>
          </a:bodyPr>
          <a:lstStyle/>
          <a:p>
            <a:r>
              <a:rPr lang="en-US" b="1" u="sng" dirty="0">
                <a:solidFill>
                  <a:srgbClr val="00B050"/>
                </a:solidFill>
              </a:rPr>
              <a:t>Minimum Tillage</a:t>
            </a:r>
          </a:p>
          <a:p>
            <a:pPr marL="358775" indent="-358775" algn="just">
              <a:buFont typeface="Wingdings" panose="05000000000000000000" pitchFamily="2" charset="2"/>
              <a:buChar char="q"/>
            </a:pPr>
            <a:r>
              <a:rPr lang="en-US" dirty="0"/>
              <a:t>Proven to have the potential for increasing Soil Organic Carbon (SOC)</a:t>
            </a:r>
          </a:p>
          <a:p>
            <a:pPr marL="358775" indent="-358775" algn="just">
              <a:buFont typeface="Wingdings" panose="05000000000000000000" pitchFamily="2" charset="2"/>
              <a:buChar char="q"/>
            </a:pPr>
            <a:r>
              <a:rPr lang="en-US" dirty="0"/>
              <a:t>Minimum tillage has less fuel and time requirements compared to conventional</a:t>
            </a:r>
          </a:p>
          <a:p>
            <a:pPr marL="358775" indent="-358775" algn="just">
              <a:buFont typeface="Wingdings" panose="05000000000000000000" pitchFamily="2" charset="2"/>
              <a:buChar char="q"/>
            </a:pPr>
            <a:r>
              <a:rPr lang="en-US" dirty="0"/>
              <a:t>The initial cost of a direct seed-drill and the additional need of spraying might cause low acceptance by farmers</a:t>
            </a:r>
          </a:p>
          <a:p>
            <a:r>
              <a:rPr lang="en-US" b="1" u="sng" dirty="0">
                <a:solidFill>
                  <a:srgbClr val="00B050"/>
                </a:solidFill>
              </a:rPr>
              <a:t>Manure Application</a:t>
            </a:r>
          </a:p>
          <a:p>
            <a:pPr marL="450850" indent="-450850" algn="just">
              <a:buFont typeface="Wingdings" panose="05000000000000000000" pitchFamily="2" charset="2"/>
              <a:buChar char="q"/>
            </a:pPr>
            <a:r>
              <a:rPr lang="en-US" dirty="0"/>
              <a:t>Manure has the potential to replace nitrogen fertilizers application, at a lower cost</a:t>
            </a:r>
          </a:p>
          <a:p>
            <a:pPr marL="450850" indent="-450850" algn="just">
              <a:buFont typeface="Wingdings" panose="05000000000000000000" pitchFamily="2" charset="2"/>
              <a:buChar char="q"/>
            </a:pPr>
            <a:r>
              <a:rPr lang="en-US" dirty="0"/>
              <a:t>The use of animal manures is proven to enhance carbon return to the soil </a:t>
            </a:r>
          </a:p>
          <a:p>
            <a:pPr marL="450850" indent="-450850" algn="just">
              <a:buFont typeface="Wingdings" panose="05000000000000000000" pitchFamily="2" charset="2"/>
              <a:buChar char="q"/>
            </a:pPr>
            <a:r>
              <a:rPr lang="en-US" dirty="0"/>
              <a:t>Policies, cost and availability of manure are some of the barriers preventing the extend use of the practice</a:t>
            </a:r>
          </a:p>
          <a:p>
            <a:endParaRPr lang="en-US" dirty="0"/>
          </a:p>
        </p:txBody>
      </p:sp>
    </p:spTree>
    <p:extLst>
      <p:ext uri="{BB962C8B-B14F-4D97-AF65-F5344CB8AC3E}">
        <p14:creationId xmlns:p14="http://schemas.microsoft.com/office/powerpoint/2010/main" val="2530729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9181EE-64E7-439A-9FE6-009026F4F971}"/>
              </a:ext>
            </a:extLst>
          </p:cNvPr>
          <p:cNvSpPr>
            <a:spLocks noGrp="1"/>
          </p:cNvSpPr>
          <p:nvPr>
            <p:ph type="title"/>
          </p:nvPr>
        </p:nvSpPr>
        <p:spPr/>
        <p:txBody>
          <a:bodyPr>
            <a:normAutofit/>
          </a:bodyPr>
          <a:lstStyle/>
          <a:p>
            <a:r>
              <a:rPr lang="en-US" sz="4000" dirty="0"/>
              <a:t>Abatement Potential of Mitigation Measures </a:t>
            </a:r>
            <a:r>
              <a:rPr lang="en-US" sz="3600" dirty="0"/>
              <a:t>(-) </a:t>
            </a:r>
            <a:endParaRPr lang="en-US" sz="4000" dirty="0"/>
          </a:p>
        </p:txBody>
      </p:sp>
      <p:sp>
        <p:nvSpPr>
          <p:cNvPr id="3" name="Θέση περιεχομένου 2">
            <a:extLst>
              <a:ext uri="{FF2B5EF4-FFF2-40B4-BE49-F238E27FC236}">
                <a16:creationId xmlns:a16="http://schemas.microsoft.com/office/drawing/2014/main" id="{A89D334B-47E3-43A2-8852-D179E156AD24}"/>
              </a:ext>
            </a:extLst>
          </p:cNvPr>
          <p:cNvSpPr>
            <a:spLocks noGrp="1"/>
          </p:cNvSpPr>
          <p:nvPr>
            <p:ph idx="1"/>
          </p:nvPr>
        </p:nvSpPr>
        <p:spPr>
          <a:xfrm>
            <a:off x="1097280" y="1890950"/>
            <a:ext cx="10267406" cy="4391782"/>
          </a:xfrm>
        </p:spPr>
        <p:txBody>
          <a:bodyPr>
            <a:normAutofit/>
          </a:bodyPr>
          <a:lstStyle/>
          <a:p>
            <a:pPr algn="just">
              <a:lnSpc>
                <a:spcPct val="100000"/>
              </a:lnSpc>
              <a:spcBef>
                <a:spcPts val="0"/>
              </a:spcBef>
              <a:spcAft>
                <a:spcPts val="0"/>
              </a:spcAft>
            </a:pPr>
            <a:r>
              <a:rPr lang="en-US" b="1" u="sng" dirty="0">
                <a:solidFill>
                  <a:srgbClr val="00B050"/>
                </a:solidFill>
              </a:rPr>
              <a:t>Cover crops in field crops</a:t>
            </a:r>
          </a:p>
          <a:p>
            <a:pPr marL="266700" indent="-266700" algn="just">
              <a:lnSpc>
                <a:spcPct val="100000"/>
              </a:lnSpc>
              <a:spcBef>
                <a:spcPts val="0"/>
              </a:spcBef>
              <a:spcAft>
                <a:spcPts val="0"/>
              </a:spcAft>
              <a:buFont typeface="Wingdings" panose="05000000000000000000" pitchFamily="2" charset="2"/>
              <a:buChar char="q"/>
            </a:pPr>
            <a:r>
              <a:rPr lang="en-US" dirty="0"/>
              <a:t>Winter cover crops have the potential to reduce N leaching and increase nitrogen use </a:t>
            </a:r>
            <a:r>
              <a:rPr lang="en-US" dirty="0" smtClean="0"/>
              <a:t>efficiency</a:t>
            </a:r>
          </a:p>
          <a:p>
            <a:pPr marL="266700" indent="-266700" algn="just">
              <a:lnSpc>
                <a:spcPct val="100000"/>
              </a:lnSpc>
              <a:spcBef>
                <a:spcPts val="0"/>
              </a:spcBef>
              <a:spcAft>
                <a:spcPts val="0"/>
              </a:spcAft>
              <a:buFont typeface="Wingdings" panose="05000000000000000000" pitchFamily="2" charset="2"/>
              <a:buChar char="q"/>
            </a:pPr>
            <a:endParaRPr lang="en-US" dirty="0"/>
          </a:p>
          <a:p>
            <a:pPr algn="just">
              <a:lnSpc>
                <a:spcPct val="100000"/>
              </a:lnSpc>
              <a:spcBef>
                <a:spcPts val="0"/>
              </a:spcBef>
              <a:spcAft>
                <a:spcPts val="0"/>
              </a:spcAft>
            </a:pPr>
            <a:r>
              <a:rPr lang="en-US" b="1" u="sng" dirty="0">
                <a:solidFill>
                  <a:srgbClr val="00B050"/>
                </a:solidFill>
              </a:rPr>
              <a:t>Optimized fertilization application </a:t>
            </a:r>
            <a:endParaRPr lang="en-US" b="1" u="sng" dirty="0" smtClean="0">
              <a:solidFill>
                <a:srgbClr val="00B050"/>
              </a:solidFill>
            </a:endParaRPr>
          </a:p>
          <a:p>
            <a:pPr algn="just">
              <a:lnSpc>
                <a:spcPct val="100000"/>
              </a:lnSpc>
              <a:spcBef>
                <a:spcPts val="0"/>
              </a:spcBef>
              <a:spcAft>
                <a:spcPts val="0"/>
              </a:spcAft>
            </a:pPr>
            <a:endParaRPr lang="en-US" b="1" u="sng" dirty="0">
              <a:solidFill>
                <a:srgbClr val="00B050"/>
              </a:solidFill>
            </a:endParaRPr>
          </a:p>
          <a:p>
            <a:pPr marL="266700" indent="-266700" algn="just">
              <a:lnSpc>
                <a:spcPct val="100000"/>
              </a:lnSpc>
              <a:spcBef>
                <a:spcPts val="0"/>
              </a:spcBef>
              <a:spcAft>
                <a:spcPts val="0"/>
              </a:spcAft>
              <a:buFont typeface="Wingdings" panose="05000000000000000000" pitchFamily="2" charset="2"/>
              <a:buChar char="q"/>
            </a:pPr>
            <a:r>
              <a:rPr lang="en-US" dirty="0"/>
              <a:t>Adjusting the application rates and using precise fertigation techniques can reduce N2O </a:t>
            </a:r>
            <a:r>
              <a:rPr lang="en-US" dirty="0" smtClean="0"/>
              <a:t>emissions</a:t>
            </a:r>
          </a:p>
          <a:p>
            <a:pPr marL="266700" indent="-266700" algn="just">
              <a:lnSpc>
                <a:spcPct val="100000"/>
              </a:lnSpc>
              <a:spcBef>
                <a:spcPts val="0"/>
              </a:spcBef>
              <a:spcAft>
                <a:spcPts val="0"/>
              </a:spcAft>
              <a:buFont typeface="Wingdings" panose="05000000000000000000" pitchFamily="2" charset="2"/>
              <a:buChar char="q"/>
            </a:pPr>
            <a:endParaRPr lang="en-US" dirty="0"/>
          </a:p>
          <a:p>
            <a:pPr marL="266700" indent="-266700" algn="just">
              <a:lnSpc>
                <a:spcPct val="100000"/>
              </a:lnSpc>
              <a:spcBef>
                <a:spcPts val="0"/>
              </a:spcBef>
              <a:spcAft>
                <a:spcPts val="0"/>
              </a:spcAft>
              <a:buFont typeface="Wingdings" panose="05000000000000000000" pitchFamily="2" charset="2"/>
              <a:buChar char="q"/>
            </a:pPr>
            <a:r>
              <a:rPr lang="en-US" dirty="0"/>
              <a:t>Initial infrastructure cost, soil analysis cost and lack of skills are the main barriers of the technique</a:t>
            </a:r>
          </a:p>
        </p:txBody>
      </p:sp>
    </p:spTree>
    <p:extLst>
      <p:ext uri="{BB962C8B-B14F-4D97-AF65-F5344CB8AC3E}">
        <p14:creationId xmlns:p14="http://schemas.microsoft.com/office/powerpoint/2010/main" val="934431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1367894-54C2-4D71-97CD-24D5C1422CE7}"/>
              </a:ext>
            </a:extLst>
          </p:cNvPr>
          <p:cNvSpPr>
            <a:spLocks noGrp="1"/>
          </p:cNvSpPr>
          <p:nvPr>
            <p:ph type="title"/>
          </p:nvPr>
        </p:nvSpPr>
        <p:spPr/>
        <p:txBody>
          <a:bodyPr>
            <a:normAutofit/>
          </a:bodyPr>
          <a:lstStyle/>
          <a:p>
            <a:pPr algn="ctr"/>
            <a:r>
              <a:rPr lang="en-US" sz="4000" dirty="0"/>
              <a:t>Abatement Potential of Legumes in Rotation </a:t>
            </a:r>
            <a:r>
              <a:rPr lang="en-US" sz="3600" dirty="0"/>
              <a:t>(-)</a:t>
            </a:r>
            <a:endParaRPr lang="en-US" sz="4000" dirty="0"/>
          </a:p>
        </p:txBody>
      </p:sp>
      <p:sp>
        <p:nvSpPr>
          <p:cNvPr id="3" name="Θέση περιεχομένου 2">
            <a:extLst>
              <a:ext uri="{FF2B5EF4-FFF2-40B4-BE49-F238E27FC236}">
                <a16:creationId xmlns:a16="http://schemas.microsoft.com/office/drawing/2014/main" id="{74EA7EF0-B1A4-422E-9480-B5F4500292D3}"/>
              </a:ext>
            </a:extLst>
          </p:cNvPr>
          <p:cNvSpPr>
            <a:spLocks noGrp="1"/>
          </p:cNvSpPr>
          <p:nvPr>
            <p:ph idx="1"/>
          </p:nvPr>
        </p:nvSpPr>
        <p:spPr/>
        <p:txBody>
          <a:bodyPr>
            <a:normAutofit fontScale="92500" lnSpcReduction="10000"/>
          </a:bodyPr>
          <a:lstStyle/>
          <a:p>
            <a:pPr marL="358775" indent="-358775" algn="just">
              <a:lnSpc>
                <a:spcPct val="100000"/>
              </a:lnSpc>
              <a:spcBef>
                <a:spcPts val="0"/>
              </a:spcBef>
              <a:spcAft>
                <a:spcPts val="0"/>
              </a:spcAft>
              <a:buFont typeface="Wingdings" panose="05000000000000000000" pitchFamily="2" charset="2"/>
              <a:buChar char="q"/>
            </a:pPr>
            <a:r>
              <a:rPr lang="en-US" sz="2400" dirty="0"/>
              <a:t>Cover crops have the benefit of increasing grain yield and improving soil quality and </a:t>
            </a:r>
            <a:r>
              <a:rPr lang="en-US" sz="2400" dirty="0" smtClean="0"/>
              <a:t>biodiversity</a:t>
            </a:r>
          </a:p>
          <a:p>
            <a:pPr marL="358775" indent="-358775" algn="just">
              <a:lnSpc>
                <a:spcPct val="100000"/>
              </a:lnSpc>
              <a:spcBef>
                <a:spcPts val="0"/>
              </a:spcBef>
              <a:spcAft>
                <a:spcPts val="0"/>
              </a:spcAft>
              <a:buFont typeface="Wingdings" panose="05000000000000000000" pitchFamily="2" charset="2"/>
              <a:buChar char="q"/>
            </a:pPr>
            <a:endParaRPr lang="en-US" sz="2400" dirty="0"/>
          </a:p>
          <a:p>
            <a:pPr marL="358775" indent="-358775" algn="just">
              <a:lnSpc>
                <a:spcPct val="100000"/>
              </a:lnSpc>
              <a:spcBef>
                <a:spcPts val="0"/>
              </a:spcBef>
              <a:spcAft>
                <a:spcPts val="0"/>
              </a:spcAft>
              <a:buFont typeface="Wingdings" panose="05000000000000000000" pitchFamily="2" charset="2"/>
              <a:buChar char="q"/>
            </a:pPr>
            <a:r>
              <a:rPr lang="en-US" sz="2400" dirty="0"/>
              <a:t>Implementing legume-based rotations in semiarid regions may have a positive impact on the SOC </a:t>
            </a:r>
            <a:r>
              <a:rPr lang="en-US" sz="2400" dirty="0" smtClean="0"/>
              <a:t>pool</a:t>
            </a:r>
          </a:p>
          <a:p>
            <a:pPr marL="358775" indent="-358775" algn="just">
              <a:lnSpc>
                <a:spcPct val="100000"/>
              </a:lnSpc>
              <a:spcBef>
                <a:spcPts val="0"/>
              </a:spcBef>
              <a:spcAft>
                <a:spcPts val="0"/>
              </a:spcAft>
              <a:buFont typeface="Wingdings" panose="05000000000000000000" pitchFamily="2" charset="2"/>
              <a:buChar char="q"/>
            </a:pPr>
            <a:endParaRPr lang="en-US" sz="2400" dirty="0"/>
          </a:p>
          <a:p>
            <a:pPr marL="358775" indent="-358775" algn="just">
              <a:lnSpc>
                <a:spcPct val="100000"/>
              </a:lnSpc>
              <a:spcBef>
                <a:spcPts val="0"/>
              </a:spcBef>
              <a:spcAft>
                <a:spcPts val="0"/>
              </a:spcAft>
              <a:buFont typeface="Wingdings" panose="05000000000000000000" pitchFamily="2" charset="2"/>
              <a:buChar char="q"/>
            </a:pPr>
            <a:r>
              <a:rPr lang="en-US" sz="2400" dirty="0"/>
              <a:t>The use of legumes (e.g., vetch, pea) and cruciferous crops (e.g., rapeseed) in rotation with winter cereals (e.g., barley, wheat) is a common practice in Mediterranean </a:t>
            </a:r>
            <a:r>
              <a:rPr lang="en-US" sz="2400" dirty="0" smtClean="0"/>
              <a:t>environments</a:t>
            </a:r>
          </a:p>
          <a:p>
            <a:pPr marL="358775" indent="-358775" algn="just">
              <a:lnSpc>
                <a:spcPct val="100000"/>
              </a:lnSpc>
              <a:spcBef>
                <a:spcPts val="0"/>
              </a:spcBef>
              <a:spcAft>
                <a:spcPts val="0"/>
              </a:spcAft>
              <a:buFont typeface="Wingdings" panose="05000000000000000000" pitchFamily="2" charset="2"/>
              <a:buChar char="q"/>
            </a:pPr>
            <a:endParaRPr lang="en-US" sz="2400" dirty="0"/>
          </a:p>
          <a:p>
            <a:pPr marL="358775" indent="-358775" algn="just">
              <a:lnSpc>
                <a:spcPct val="100000"/>
              </a:lnSpc>
              <a:spcBef>
                <a:spcPts val="0"/>
              </a:spcBef>
              <a:spcAft>
                <a:spcPts val="0"/>
              </a:spcAft>
              <a:buFont typeface="Wingdings" panose="05000000000000000000" pitchFamily="2" charset="2"/>
              <a:buChar char="q"/>
            </a:pPr>
            <a:r>
              <a:rPr lang="en-US" sz="2400" dirty="0"/>
              <a:t>High cost of weed control, difficulties in selling legumes and import competition are the main constraints </a:t>
            </a:r>
          </a:p>
        </p:txBody>
      </p:sp>
    </p:spTree>
    <p:extLst>
      <p:ext uri="{BB962C8B-B14F-4D97-AF65-F5344CB8AC3E}">
        <p14:creationId xmlns:p14="http://schemas.microsoft.com/office/powerpoint/2010/main" val="2753187670"/>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4781</TotalTime>
  <Words>1797</Words>
  <Application>Microsoft Office PowerPoint</Application>
  <PresentationFormat>Widescreen</PresentationFormat>
  <Paragraphs>204</Paragraphs>
  <Slides>24</Slides>
  <Notes>16</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24</vt:i4>
      </vt:variant>
    </vt:vector>
  </HeadingPairs>
  <TitlesOfParts>
    <vt:vector size="34" baseType="lpstr">
      <vt:lpstr>Arial</vt:lpstr>
      <vt:lpstr>Bahnschrift SemiLight</vt:lpstr>
      <vt:lpstr>Calibri</vt:lpstr>
      <vt:lpstr>Calibri Light</vt:lpstr>
      <vt:lpstr>Cambria</vt:lpstr>
      <vt:lpstr>DejaVuSans-Bold</vt:lpstr>
      <vt:lpstr>Times New Roman</vt:lpstr>
      <vt:lpstr>Wingdings</vt:lpstr>
      <vt:lpstr>Custom Design</vt:lpstr>
      <vt:lpstr>Retrospect</vt:lpstr>
      <vt:lpstr> </vt:lpstr>
      <vt:lpstr>Management of agricultural soils for greenhouse gas mitigation: Learning from a case study in NE Spain</vt:lpstr>
      <vt:lpstr>Introduction</vt:lpstr>
      <vt:lpstr>Study Area</vt:lpstr>
      <vt:lpstr>Abatement potential and costs</vt:lpstr>
      <vt:lpstr>Abatement potential and costs</vt:lpstr>
      <vt:lpstr>Abatement Potential of Mitigation Measures (-)</vt:lpstr>
      <vt:lpstr>Abatement Potential of Mitigation Measures (-) </vt:lpstr>
      <vt:lpstr>Abatement Potential of Legumes in Rotation (-)</vt:lpstr>
      <vt:lpstr>Abatement Potential of Mitigation (+)</vt:lpstr>
      <vt:lpstr>Conclusion</vt:lpstr>
      <vt:lpstr>Reduced tillage as an alternative to no-tillage under Mediterranean conditions: A case study</vt:lpstr>
      <vt:lpstr>Introduction</vt:lpstr>
      <vt:lpstr>Study Area</vt:lpstr>
      <vt:lpstr>Soil Organic Carbon content</vt:lpstr>
      <vt:lpstr>Soil physical properties and plant response</vt:lpstr>
      <vt:lpstr>Conclusion</vt:lpstr>
      <vt:lpstr>Impact of alley cropping agroforestry on stocks, forms and spatial distribution of soil organic carbon — A case study in a Mediterranean context</vt:lpstr>
      <vt:lpstr>Introduction</vt:lpstr>
      <vt:lpstr>Study Area</vt:lpstr>
      <vt:lpstr>Soil Organic Carbon Concentration</vt:lpstr>
      <vt:lpstr>Soil Organic Carbon Stocks  (as a function of soil depth, location and distance to the closest tree)</vt:lpstr>
      <vt:lpstr>Conclusion</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Irene Voukkali</cp:lastModifiedBy>
  <cp:revision>59</cp:revision>
  <dcterms:created xsi:type="dcterms:W3CDTF">2018-11-05T14:13:47Z</dcterms:created>
  <dcterms:modified xsi:type="dcterms:W3CDTF">2023-09-25T20:06:04Z</dcterms:modified>
</cp:coreProperties>
</file>